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42BC-1995-4B7A-80AE-933CF8ACC042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470B-BC7F-41F1-B3C3-792D11164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lobalindustrial.com/g/safety/hands/disposable-gloves/disposable-5-mil-latex-gloves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Live Animal Imaging and Analysis Core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BMSB Location</a:t>
            </a:r>
          </a:p>
          <a:p>
            <a:r>
              <a:rPr lang="en-US" dirty="0" smtClean="0"/>
              <a:t>Nanette Wheatley, Systems </a:t>
            </a:r>
            <a:r>
              <a:rPr lang="en-US" dirty="0" smtClean="0"/>
              <a:t>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Core will provide…</a:t>
            </a:r>
          </a:p>
          <a:p>
            <a:pPr lvl="1"/>
            <a:r>
              <a:rPr lang="en-US" dirty="0" smtClean="0"/>
              <a:t>PPEs</a:t>
            </a:r>
          </a:p>
          <a:p>
            <a:pPr lvl="1"/>
            <a:r>
              <a:rPr lang="en-US" dirty="0" smtClean="0"/>
              <a:t>Cleaning products</a:t>
            </a:r>
          </a:p>
          <a:p>
            <a:r>
              <a:rPr lang="en-US" dirty="0" smtClean="0"/>
              <a:t>You will provide…</a:t>
            </a:r>
          </a:p>
          <a:p>
            <a:pPr lvl="1"/>
            <a:r>
              <a:rPr lang="en-US" dirty="0" smtClean="0"/>
              <a:t>Anesthetics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Electrodes/Gels/Drops</a:t>
            </a:r>
          </a:p>
          <a:p>
            <a:pPr lvl="1"/>
            <a:r>
              <a:rPr lang="en-US" dirty="0" smtClean="0"/>
              <a:t>External Hard Drives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Overnight Dark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must have at 12-hour outside housing exemption approved in your IACUC protocol.</a:t>
            </a:r>
          </a:p>
          <a:p>
            <a:r>
              <a:rPr lang="en-US" dirty="0" smtClean="0"/>
              <a:t>Empty </a:t>
            </a:r>
            <a:r>
              <a:rPr lang="en-US" dirty="0" smtClean="0"/>
              <a:t>cage in place with special cards for saving your space</a:t>
            </a:r>
          </a:p>
          <a:p>
            <a:r>
              <a:rPr lang="en-US" dirty="0" smtClean="0"/>
              <a:t>White board outside the dark room</a:t>
            </a:r>
          </a:p>
          <a:p>
            <a:r>
              <a:rPr lang="en-US" dirty="0" smtClean="0"/>
              <a:t>Adequate food &amp; water</a:t>
            </a:r>
          </a:p>
          <a:p>
            <a:r>
              <a:rPr lang="en-US" dirty="0" smtClean="0"/>
              <a:t>Animals MUST be in clean cages before overnight stay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PLEASE KEEP THESE ROOMS CLEAN!!!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Users must exhibit proficient use of equipment. </a:t>
            </a:r>
          </a:p>
          <a:p>
            <a:r>
              <a:rPr lang="en-US" dirty="0" smtClean="0"/>
              <a:t>New Users: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be approved to work on an IACUC protocol. New users are added to protocols by the PI by amendment. </a:t>
            </a:r>
          </a:p>
          <a:p>
            <a:pPr lvl="1"/>
            <a:r>
              <a:rPr lang="en-US" dirty="0" smtClean="0"/>
              <a:t>Request a training session by emailing the Systems Analysts. </a:t>
            </a:r>
          </a:p>
          <a:p>
            <a:pPr lvl="1"/>
            <a:r>
              <a:rPr lang="en-US" dirty="0" smtClean="0"/>
              <a:t>Systems Analysts will provide documents with information on all Procedures for each piece of equipment. Read and sign those documents. </a:t>
            </a:r>
          </a:p>
          <a:p>
            <a:r>
              <a:rPr lang="en-US" dirty="0" smtClean="0"/>
              <a:t>Equipment Log-Ins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Scheduling is done through </a:t>
            </a:r>
            <a:r>
              <a:rPr lang="en-US" dirty="0"/>
              <a:t>G</a:t>
            </a:r>
            <a:r>
              <a:rPr lang="en-US" dirty="0" smtClean="0"/>
              <a:t>oogle calendar</a:t>
            </a:r>
          </a:p>
          <a:p>
            <a:r>
              <a:rPr lang="en-US" dirty="0" smtClean="0"/>
              <a:t>Each individual wanting access to the equipment must schedule their time through the calendar</a:t>
            </a:r>
          </a:p>
          <a:p>
            <a:r>
              <a:rPr lang="en-US" dirty="0" smtClean="0"/>
              <a:t>Only the person intending to use the equipment at a given time can schedule the time (you can’t ask someone else to schedule your time for you)</a:t>
            </a:r>
          </a:p>
          <a:p>
            <a:r>
              <a:rPr lang="en-US" dirty="0" smtClean="0"/>
              <a:t>Access to the calendar will be given after SOP training</a:t>
            </a:r>
          </a:p>
          <a:p>
            <a:r>
              <a:rPr lang="en-US" dirty="0" smtClean="0"/>
              <a:t>Most people choose to have a separate account accessible with their </a:t>
            </a:r>
            <a:r>
              <a:rPr lang="en-US" dirty="0" err="1" smtClean="0"/>
              <a:t>ouhsc</a:t>
            </a:r>
            <a:r>
              <a:rPr lang="en-US" dirty="0" smtClean="0"/>
              <a:t> email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Account</a:t>
            </a:r>
            <a:endParaRPr lang="en-US" dirty="0"/>
          </a:p>
        </p:txBody>
      </p:sp>
      <p:pic>
        <p:nvPicPr>
          <p:cNvPr id="4" name="Picture 3" descr="making an accou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8839200" cy="358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king an accoun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87" y="415028"/>
            <a:ext cx="7681626" cy="602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gle calenda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86801" cy="4496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Calendar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with Google Calendar</a:t>
            </a:r>
            <a:endParaRPr lang="en-US" dirty="0"/>
          </a:p>
        </p:txBody>
      </p:sp>
      <p:pic>
        <p:nvPicPr>
          <p:cNvPr id="3" name="Picture 2" descr="Google calendar schedu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7498413" cy="468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duling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87" y="407408"/>
            <a:ext cx="7681626" cy="604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-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676400"/>
            <a:ext cx="8885140" cy="5029200"/>
          </a:xfrm>
        </p:spPr>
      </p:pic>
      <p:sp>
        <p:nvSpPr>
          <p:cNvPr id="5" name="TextBox 4"/>
          <p:cNvSpPr txBox="1"/>
          <p:nvPr/>
        </p:nvSpPr>
        <p:spPr>
          <a:xfrm>
            <a:off x="1524000" y="5728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www.ouhsc.edu/mpeir/laicore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BMSB LAI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 &amp; Equipment</a:t>
            </a:r>
          </a:p>
          <a:p>
            <a:r>
              <a:rPr lang="en-US" dirty="0" smtClean="0"/>
              <a:t>PPE</a:t>
            </a:r>
          </a:p>
          <a:p>
            <a:r>
              <a:rPr lang="en-US" dirty="0" smtClean="0"/>
              <a:t>SOPs/Traffic</a:t>
            </a:r>
          </a:p>
          <a:p>
            <a:r>
              <a:rPr lang="en-US" dirty="0" smtClean="0"/>
              <a:t>Scheduling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&amp;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OCT</a:t>
            </a:r>
          </a:p>
          <a:p>
            <a:r>
              <a:rPr lang="en-US" dirty="0" smtClean="0"/>
              <a:t>Micron III</a:t>
            </a:r>
            <a:endParaRPr lang="en-US" dirty="0"/>
          </a:p>
        </p:txBody>
      </p:sp>
      <p:pic>
        <p:nvPicPr>
          <p:cNvPr id="12290" name="Picture 2" descr="http://www.ouhsc.edu/mpeir/laicore/BMS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4762500" cy="512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&amp;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7th floor</a:t>
            </a:r>
          </a:p>
          <a:p>
            <a:r>
              <a:rPr lang="en-US" dirty="0" smtClean="0"/>
              <a:t>2 ERGs</a:t>
            </a:r>
            <a:endParaRPr lang="en-US" dirty="0"/>
          </a:p>
        </p:txBody>
      </p:sp>
      <p:pic>
        <p:nvPicPr>
          <p:cNvPr id="1026" name="Picture 2" descr="http://www.ouhsc.edu/mpeir/laicore/BMS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43910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ouhsc.edu/mpeir/laicore/BMS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4762500" cy="51279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SOPs/Traffic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Access through the ARF elevator only. </a:t>
            </a:r>
          </a:p>
          <a:p>
            <a:r>
              <a:rPr lang="en-US" dirty="0" smtClean="0"/>
              <a:t>Exit ARF elevator into Room 148. </a:t>
            </a:r>
          </a:p>
          <a:p>
            <a:r>
              <a:rPr lang="en-US" dirty="0" smtClean="0"/>
              <a:t>Rooms 148A and 146 will house the Micron III, OCT, and </a:t>
            </a:r>
            <a:r>
              <a:rPr lang="en-US" dirty="0" err="1" smtClean="0"/>
              <a:t>Optomotry</a:t>
            </a:r>
            <a:r>
              <a:rPr lang="en-US" dirty="0" smtClean="0"/>
              <a:t> equipment. </a:t>
            </a:r>
          </a:p>
          <a:p>
            <a:r>
              <a:rPr lang="en-US" dirty="0" smtClean="0"/>
              <a:t>Room 146 is a dark room. </a:t>
            </a:r>
          </a:p>
          <a:p>
            <a:r>
              <a:rPr lang="en-US" dirty="0" smtClean="0"/>
              <a:t>All doors indicating entrance into these rooms will be locked from the inside and cannot be accessed from the hall leading to the underground tunnel.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uhsc.edu/mpeir/laicore/BMS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371600"/>
            <a:ext cx="4391025" cy="5295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SOPs/Traffic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Access through the ARF elevator only.</a:t>
            </a:r>
          </a:p>
          <a:p>
            <a:r>
              <a:rPr lang="en-US" dirty="0" smtClean="0"/>
              <a:t>Exit Elevator 6 into Room 748. </a:t>
            </a:r>
          </a:p>
          <a:p>
            <a:r>
              <a:rPr lang="en-US" dirty="0" smtClean="0"/>
              <a:t>Rooms 748A and 726 will have normal lighting.</a:t>
            </a:r>
          </a:p>
          <a:p>
            <a:r>
              <a:rPr lang="en-US" dirty="0" smtClean="0"/>
              <a:t>Rooms </a:t>
            </a:r>
            <a:r>
              <a:rPr lang="en-US" dirty="0" smtClean="0"/>
              <a:t>728 </a:t>
            </a:r>
            <a:r>
              <a:rPr lang="en-US" dirty="0" smtClean="0"/>
              <a:t>and 724will be dark for ERGs and dark adapting animals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Room</a:t>
            </a:r>
            <a:r>
              <a:rPr lang="en-US" dirty="0" smtClean="0"/>
              <a:t> 748B will house OIR equipment.</a:t>
            </a:r>
            <a:endParaRPr lang="en-US" dirty="0" smtClean="0"/>
          </a:p>
          <a:p>
            <a:r>
              <a:rPr lang="en-US" dirty="0" smtClean="0"/>
              <a:t>All doors indicating entrance into these rooms will be locked from the inside and cannot be accessed from the hallways.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Anti-Static 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76800"/>
            <a:ext cx="2133600" cy="2133600"/>
          </a:xfrm>
          <a:prstGeom prst="rect">
            <a:avLst/>
          </a:prstGeom>
          <a:noFill/>
        </p:spPr>
      </p:pic>
      <p:pic>
        <p:nvPicPr>
          <p:cNvPr id="29702" name="Picture 6" descr="Disposable Lab Coats &amp; Gow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62400"/>
            <a:ext cx="2619375" cy="2619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SOPs/PPEs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Full PPE must be worn</a:t>
            </a:r>
            <a:r>
              <a:rPr lang="en-US" dirty="0" smtClean="0"/>
              <a:t> when transporting animals to and from the Core rooms.</a:t>
            </a:r>
          </a:p>
          <a:p>
            <a:r>
              <a:rPr lang="en-US" u="sng" dirty="0" smtClean="0"/>
              <a:t>Full PPE must be worn</a:t>
            </a:r>
            <a:r>
              <a:rPr lang="en-US" dirty="0" smtClean="0"/>
              <a:t> when working in the Core rooms. </a:t>
            </a:r>
          </a:p>
          <a:p>
            <a:r>
              <a:rPr lang="en-US" dirty="0" smtClean="0"/>
              <a:t>No exceptions. </a:t>
            </a:r>
          </a:p>
          <a:p>
            <a:r>
              <a:rPr lang="en-US" dirty="0" smtClean="0"/>
              <a:t>PPEs are provided in the anterooms outside the elevator (148, 748).</a:t>
            </a:r>
          </a:p>
          <a:p>
            <a:r>
              <a:rPr lang="en-US" dirty="0" smtClean="0"/>
              <a:t>Discard your PPEs in the anterooms before returning your animals/cages to the ARF.  ARF PPE are in the ARF elevator.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 descr="Disposable Shoe And Boot Cov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43025"/>
            <a:ext cx="2619375" cy="2619375"/>
          </a:xfrm>
          <a:prstGeom prst="rect">
            <a:avLst/>
          </a:prstGeom>
          <a:noFill/>
        </p:spPr>
      </p:pic>
      <p:pic>
        <p:nvPicPr>
          <p:cNvPr id="29700" name="Picture 4" descr="Powder And Powder Free Disposable 5 Mil Latex Industrial Gloves">
            <a:hlinkClick r:id="rId5" tooltip="Powder And Powder Free Disposable 5 Mil Latex Industrial Glove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590800"/>
            <a:ext cx="26193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SOPs/PPEs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Animals taken </a:t>
            </a:r>
            <a:r>
              <a:rPr lang="en-US" u="sng" dirty="0" smtClean="0"/>
              <a:t>outside</a:t>
            </a:r>
            <a:r>
              <a:rPr lang="en-US" dirty="0" smtClean="0"/>
              <a:t> the Core rooms on either floor may </a:t>
            </a:r>
            <a:r>
              <a:rPr lang="en-US" u="sng" dirty="0" smtClean="0"/>
              <a:t>not</a:t>
            </a:r>
            <a:r>
              <a:rPr lang="en-US" dirty="0" smtClean="0"/>
              <a:t> return to the Core. </a:t>
            </a:r>
          </a:p>
          <a:p>
            <a:r>
              <a:rPr lang="en-US" dirty="0" smtClean="0"/>
              <a:t>Traffic patterns and door locks are such that once personnel (and animals) exit a Core room into a hallway, they cannot return to the Core.</a:t>
            </a:r>
          </a:p>
          <a:p>
            <a:r>
              <a:rPr lang="en-US" dirty="0" smtClean="0"/>
              <a:t>Traffic patterns exist to prevent contamination in the Core rooms and the ARF.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SOPs/PPEs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Animals MUST be in clean cages before entering the Core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PLEASE KEEP THESE ROOMS CLEAN!!!</a:t>
            </a:r>
          </a:p>
          <a:p>
            <a:r>
              <a:rPr lang="en-US" dirty="0" smtClean="0"/>
              <a:t>Cleaning/decontamination solutions will be provided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542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Live Animal Imaging and Analysis Core</vt:lpstr>
      <vt:lpstr>BMSB LAI Core</vt:lpstr>
      <vt:lpstr>Locations &amp; Equipment</vt:lpstr>
      <vt:lpstr>Locations &amp; Equipment</vt:lpstr>
      <vt:lpstr>SOPs/Traffic</vt:lpstr>
      <vt:lpstr>SOPs/Traffic</vt:lpstr>
      <vt:lpstr>SOPs/PPEs</vt:lpstr>
      <vt:lpstr>SOPs/PPEs</vt:lpstr>
      <vt:lpstr>SOPs/PPEs</vt:lpstr>
      <vt:lpstr>Supplies</vt:lpstr>
      <vt:lpstr>Overnight Dark Adaptation</vt:lpstr>
      <vt:lpstr>Training</vt:lpstr>
      <vt:lpstr>Scheduling</vt:lpstr>
      <vt:lpstr>Creating an Account</vt:lpstr>
      <vt:lpstr>Slide 15</vt:lpstr>
      <vt:lpstr>Google Calendar</vt:lpstr>
      <vt:lpstr>Scheduling with Google Calendar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Animal Imaging and Analysis Core</dc:title>
  <dc:creator>mcallega</dc:creator>
  <cp:lastModifiedBy>mcallega</cp:lastModifiedBy>
  <cp:revision>16</cp:revision>
  <dcterms:created xsi:type="dcterms:W3CDTF">2012-09-27T00:08:03Z</dcterms:created>
  <dcterms:modified xsi:type="dcterms:W3CDTF">2015-08-31T16:49:49Z</dcterms:modified>
</cp:coreProperties>
</file>