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84" r:id="rId5"/>
    <p:sldId id="400" r:id="rId6"/>
    <p:sldId id="323" r:id="rId7"/>
    <p:sldId id="418" r:id="rId8"/>
    <p:sldId id="425" r:id="rId9"/>
    <p:sldId id="455" r:id="rId10"/>
    <p:sldId id="463" r:id="rId11"/>
    <p:sldId id="470" r:id="rId12"/>
    <p:sldId id="442" r:id="rId13"/>
    <p:sldId id="462" r:id="rId14"/>
    <p:sldId id="485" r:id="rId15"/>
    <p:sldId id="378" r:id="rId16"/>
    <p:sldId id="381" r:id="rId17"/>
    <p:sldId id="403" r:id="rId18"/>
    <p:sldId id="486" r:id="rId19"/>
    <p:sldId id="487" r:id="rId20"/>
    <p:sldId id="467" r:id="rId21"/>
    <p:sldId id="469" r:id="rId22"/>
    <p:sldId id="376" r:id="rId23"/>
    <p:sldId id="355" r:id="rId24"/>
    <p:sldId id="471" r:id="rId25"/>
    <p:sldId id="472" r:id="rId26"/>
    <p:sldId id="465" r:id="rId27"/>
    <p:sldId id="468" r:id="rId28"/>
    <p:sldId id="318" r:id="rId29"/>
    <p:sldId id="390" r:id="rId30"/>
    <p:sldId id="444" r:id="rId31"/>
    <p:sldId id="473" r:id="rId32"/>
    <p:sldId id="459" r:id="rId33"/>
    <p:sldId id="474" r:id="rId34"/>
    <p:sldId id="407" r:id="rId35"/>
    <p:sldId id="406" r:id="rId36"/>
    <p:sldId id="479" r:id="rId37"/>
    <p:sldId id="480" r:id="rId38"/>
    <p:sldId id="481" r:id="rId39"/>
    <p:sldId id="482" r:id="rId40"/>
    <p:sldId id="416" r:id="rId41"/>
    <p:sldId id="483" r:id="rId42"/>
    <p:sldId id="488" r:id="rId4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e Bratzler" initials="DB" lastIdx="1" clrIdx="0">
    <p:extLst>
      <p:ext uri="{19B8F6BF-5375-455C-9EA6-DF929625EA0E}">
        <p15:presenceInfo xmlns:p15="http://schemas.microsoft.com/office/powerpoint/2012/main" userId="Dale Bratz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15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tzler, Dale W (HSC)" userId="6abb00fe-fd6c-44ef-a1d2-235b50b9c25c" providerId="ADAL" clId="{7933D9A0-F848-4A6A-939D-6FBB1861B139}"/>
    <pc:docChg chg="delSld">
      <pc:chgData name="Bratzler, Dale W (HSC)" userId="6abb00fe-fd6c-44ef-a1d2-235b50b9c25c" providerId="ADAL" clId="{7933D9A0-F848-4A6A-939D-6FBB1861B139}" dt="2021-03-04T01:28:31.923" v="4" actId="47"/>
      <pc:docMkLst>
        <pc:docMk/>
      </pc:docMkLst>
      <pc:sldChg chg="del">
        <pc:chgData name="Bratzler, Dale W (HSC)" userId="6abb00fe-fd6c-44ef-a1d2-235b50b9c25c" providerId="ADAL" clId="{7933D9A0-F848-4A6A-939D-6FBB1861B139}" dt="2021-03-04T01:28:31.923" v="4" actId="47"/>
        <pc:sldMkLst>
          <pc:docMk/>
          <pc:sldMk cId="2979794231" sldId="330"/>
        </pc:sldMkLst>
      </pc:sldChg>
      <pc:sldChg chg="del">
        <pc:chgData name="Bratzler, Dale W (HSC)" userId="6abb00fe-fd6c-44ef-a1d2-235b50b9c25c" providerId="ADAL" clId="{7933D9A0-F848-4A6A-939D-6FBB1861B139}" dt="2021-03-04T01:28:31.923" v="4" actId="47"/>
        <pc:sldMkLst>
          <pc:docMk/>
          <pc:sldMk cId="2335746228" sldId="369"/>
        </pc:sldMkLst>
      </pc:sldChg>
      <pc:sldChg chg="del">
        <pc:chgData name="Bratzler, Dale W (HSC)" userId="6abb00fe-fd6c-44ef-a1d2-235b50b9c25c" providerId="ADAL" clId="{7933D9A0-F848-4A6A-939D-6FBB1861B139}" dt="2021-03-04T01:26:58.358" v="0" actId="47"/>
        <pc:sldMkLst>
          <pc:docMk/>
          <pc:sldMk cId="1868551267" sldId="379"/>
        </pc:sldMkLst>
      </pc:sldChg>
      <pc:sldChg chg="del">
        <pc:chgData name="Bratzler, Dale W (HSC)" userId="6abb00fe-fd6c-44ef-a1d2-235b50b9c25c" providerId="ADAL" clId="{7933D9A0-F848-4A6A-939D-6FBB1861B139}" dt="2021-03-04T01:27:00.046" v="1" actId="47"/>
        <pc:sldMkLst>
          <pc:docMk/>
          <pc:sldMk cId="2067671944" sldId="380"/>
        </pc:sldMkLst>
      </pc:sldChg>
      <pc:sldChg chg="del">
        <pc:chgData name="Bratzler, Dale W (HSC)" userId="6abb00fe-fd6c-44ef-a1d2-235b50b9c25c" providerId="ADAL" clId="{7933D9A0-F848-4A6A-939D-6FBB1861B139}" dt="2021-03-04T01:28:22.891" v="3" actId="47"/>
        <pc:sldMkLst>
          <pc:docMk/>
          <pc:sldMk cId="2306703413" sldId="392"/>
        </pc:sldMkLst>
      </pc:sldChg>
      <pc:sldChg chg="del">
        <pc:chgData name="Bratzler, Dale W (HSC)" userId="6abb00fe-fd6c-44ef-a1d2-235b50b9c25c" providerId="ADAL" clId="{7933D9A0-F848-4A6A-939D-6FBB1861B139}" dt="2021-03-04T01:28:04.478" v="2" actId="47"/>
        <pc:sldMkLst>
          <pc:docMk/>
          <pc:sldMk cId="3173411098" sldId="475"/>
        </pc:sldMkLst>
      </pc:sldChg>
      <pc:sldChg chg="del">
        <pc:chgData name="Bratzler, Dale W (HSC)" userId="6abb00fe-fd6c-44ef-a1d2-235b50b9c25c" providerId="ADAL" clId="{7933D9A0-F848-4A6A-939D-6FBB1861B139}" dt="2021-03-04T01:28:04.478" v="2" actId="47"/>
        <pc:sldMkLst>
          <pc:docMk/>
          <pc:sldMk cId="1522120996" sldId="476"/>
        </pc:sldMkLst>
      </pc:sldChg>
      <pc:sldChg chg="del">
        <pc:chgData name="Bratzler, Dale W (HSC)" userId="6abb00fe-fd6c-44ef-a1d2-235b50b9c25c" providerId="ADAL" clId="{7933D9A0-F848-4A6A-939D-6FBB1861B139}" dt="2021-03-04T01:28:04.478" v="2" actId="47"/>
        <pc:sldMkLst>
          <pc:docMk/>
          <pc:sldMk cId="3935521129" sldId="477"/>
        </pc:sldMkLst>
      </pc:sldChg>
      <pc:sldChg chg="del">
        <pc:chgData name="Bratzler, Dale W (HSC)" userId="6abb00fe-fd6c-44ef-a1d2-235b50b9c25c" providerId="ADAL" clId="{7933D9A0-F848-4A6A-939D-6FBB1861B139}" dt="2021-03-04T01:28:04.478" v="2" actId="47"/>
        <pc:sldMkLst>
          <pc:docMk/>
          <pc:sldMk cId="3572645678" sldId="478"/>
        </pc:sldMkLst>
      </pc:sldChg>
      <pc:sldMasterChg chg="delSldLayout">
        <pc:chgData name="Bratzler, Dale W (HSC)" userId="6abb00fe-fd6c-44ef-a1d2-235b50b9c25c" providerId="ADAL" clId="{7933D9A0-F848-4A6A-939D-6FBB1861B139}" dt="2021-03-04T01:28:31.923" v="4" actId="47"/>
        <pc:sldMasterMkLst>
          <pc:docMk/>
          <pc:sldMasterMk cId="1368191770" sldId="2147483648"/>
        </pc:sldMasterMkLst>
        <pc:sldLayoutChg chg="del">
          <pc:chgData name="Bratzler, Dale W (HSC)" userId="6abb00fe-fd6c-44ef-a1d2-235b50b9c25c" providerId="ADAL" clId="{7933D9A0-F848-4A6A-939D-6FBB1861B139}" dt="2021-03-04T01:28:31.923" v="4" actId="47"/>
          <pc:sldLayoutMkLst>
            <pc:docMk/>
            <pc:sldMasterMk cId="1368191770" sldId="2147483648"/>
            <pc:sldLayoutMk cId="892785764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0463821169373E-2"/>
          <c:y val="3.1317443990878532E-2"/>
          <c:w val="0.94892703521545829"/>
          <c:h val="0.82859784019312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New Cases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Sheet1!$A$2:$A$370</c:f>
              <c:numCache>
                <c:formatCode>[$-409]d\-mmm;@</c:formatCode>
                <c:ptCount val="369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43832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</c:numCache>
            </c:numRef>
          </c:cat>
          <c:val>
            <c:numRef>
              <c:f>Sheet1!$B$2:$B$370</c:f>
              <c:numCache>
                <c:formatCode>0</c:formatCode>
                <c:ptCount val="369"/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7</c:v>
                </c:pt>
                <c:pt idx="12">
                  <c:v>12</c:v>
                </c:pt>
                <c:pt idx="13">
                  <c:v>15</c:v>
                </c:pt>
                <c:pt idx="14">
                  <c:v>5</c:v>
                </c:pt>
                <c:pt idx="15">
                  <c:v>4</c:v>
                </c:pt>
                <c:pt idx="16">
                  <c:v>14</c:v>
                </c:pt>
                <c:pt idx="17">
                  <c:v>14</c:v>
                </c:pt>
                <c:pt idx="18">
                  <c:v>25</c:v>
                </c:pt>
                <c:pt idx="19">
                  <c:v>58</c:v>
                </c:pt>
                <c:pt idx="20">
                  <c:v>84</c:v>
                </c:pt>
                <c:pt idx="21">
                  <c:v>74</c:v>
                </c:pt>
                <c:pt idx="22">
                  <c:v>55</c:v>
                </c:pt>
                <c:pt idx="23">
                  <c:v>52</c:v>
                </c:pt>
                <c:pt idx="24">
                  <c:v>52</c:v>
                </c:pt>
                <c:pt idx="25">
                  <c:v>84</c:v>
                </c:pt>
                <c:pt idx="26">
                  <c:v>154</c:v>
                </c:pt>
                <c:pt idx="27">
                  <c:v>160</c:v>
                </c:pt>
                <c:pt idx="28">
                  <c:v>109</c:v>
                </c:pt>
                <c:pt idx="29">
                  <c:v>171</c:v>
                </c:pt>
                <c:pt idx="30">
                  <c:v>93</c:v>
                </c:pt>
                <c:pt idx="31">
                  <c:v>75</c:v>
                </c:pt>
                <c:pt idx="32">
                  <c:v>145</c:v>
                </c:pt>
                <c:pt idx="33">
                  <c:v>52</c:v>
                </c:pt>
                <c:pt idx="34">
                  <c:v>160</c:v>
                </c:pt>
                <c:pt idx="35">
                  <c:v>110</c:v>
                </c:pt>
                <c:pt idx="36">
                  <c:v>74</c:v>
                </c:pt>
                <c:pt idx="37">
                  <c:v>102</c:v>
                </c:pt>
                <c:pt idx="38">
                  <c:v>99</c:v>
                </c:pt>
                <c:pt idx="39">
                  <c:v>115</c:v>
                </c:pt>
                <c:pt idx="40">
                  <c:v>79</c:v>
                </c:pt>
                <c:pt idx="41">
                  <c:v>94</c:v>
                </c:pt>
                <c:pt idx="42">
                  <c:v>108</c:v>
                </c:pt>
                <c:pt idx="43">
                  <c:v>105</c:v>
                </c:pt>
                <c:pt idx="44">
                  <c:v>29</c:v>
                </c:pt>
                <c:pt idx="45">
                  <c:v>81</c:v>
                </c:pt>
                <c:pt idx="46">
                  <c:v>127</c:v>
                </c:pt>
                <c:pt idx="47">
                  <c:v>87</c:v>
                </c:pt>
                <c:pt idx="48">
                  <c:v>123</c:v>
                </c:pt>
                <c:pt idx="49">
                  <c:v>104</c:v>
                </c:pt>
                <c:pt idx="50">
                  <c:v>72</c:v>
                </c:pt>
                <c:pt idx="51">
                  <c:v>60</c:v>
                </c:pt>
                <c:pt idx="52">
                  <c:v>27</c:v>
                </c:pt>
                <c:pt idx="53">
                  <c:v>130</c:v>
                </c:pt>
                <c:pt idx="54">
                  <c:v>63</c:v>
                </c:pt>
                <c:pt idx="55">
                  <c:v>145</c:v>
                </c:pt>
                <c:pt idx="56">
                  <c:v>130</c:v>
                </c:pt>
                <c:pt idx="57">
                  <c:v>103</c:v>
                </c:pt>
                <c:pt idx="58">
                  <c:v>121</c:v>
                </c:pt>
                <c:pt idx="59">
                  <c:v>72</c:v>
                </c:pt>
                <c:pt idx="60">
                  <c:v>83</c:v>
                </c:pt>
                <c:pt idx="61">
                  <c:v>74</c:v>
                </c:pt>
                <c:pt idx="62">
                  <c:v>129</c:v>
                </c:pt>
                <c:pt idx="63">
                  <c:v>94</c:v>
                </c:pt>
                <c:pt idx="64">
                  <c:v>66</c:v>
                </c:pt>
                <c:pt idx="65">
                  <c:v>99</c:v>
                </c:pt>
                <c:pt idx="66">
                  <c:v>24</c:v>
                </c:pt>
                <c:pt idx="67">
                  <c:v>119</c:v>
                </c:pt>
                <c:pt idx="68">
                  <c:v>120</c:v>
                </c:pt>
                <c:pt idx="69">
                  <c:v>110</c:v>
                </c:pt>
                <c:pt idx="70">
                  <c:v>124</c:v>
                </c:pt>
                <c:pt idx="71">
                  <c:v>151</c:v>
                </c:pt>
                <c:pt idx="72">
                  <c:v>73</c:v>
                </c:pt>
                <c:pt idx="73">
                  <c:v>88</c:v>
                </c:pt>
                <c:pt idx="74">
                  <c:v>91</c:v>
                </c:pt>
                <c:pt idx="75">
                  <c:v>43</c:v>
                </c:pt>
                <c:pt idx="76">
                  <c:v>148</c:v>
                </c:pt>
                <c:pt idx="77">
                  <c:v>169</c:v>
                </c:pt>
                <c:pt idx="78">
                  <c:v>111</c:v>
                </c:pt>
                <c:pt idx="79">
                  <c:v>77</c:v>
                </c:pt>
                <c:pt idx="80">
                  <c:v>53</c:v>
                </c:pt>
                <c:pt idx="81">
                  <c:v>47</c:v>
                </c:pt>
                <c:pt idx="82">
                  <c:v>92</c:v>
                </c:pt>
                <c:pt idx="83">
                  <c:v>41</c:v>
                </c:pt>
                <c:pt idx="84">
                  <c:v>68</c:v>
                </c:pt>
                <c:pt idx="85">
                  <c:v>80</c:v>
                </c:pt>
                <c:pt idx="86">
                  <c:v>88</c:v>
                </c:pt>
                <c:pt idx="87">
                  <c:v>67</c:v>
                </c:pt>
                <c:pt idx="88">
                  <c:v>119</c:v>
                </c:pt>
                <c:pt idx="89">
                  <c:v>113</c:v>
                </c:pt>
                <c:pt idx="90">
                  <c:v>102</c:v>
                </c:pt>
                <c:pt idx="91">
                  <c:v>96</c:v>
                </c:pt>
                <c:pt idx="92">
                  <c:v>56</c:v>
                </c:pt>
                <c:pt idx="93">
                  <c:v>91</c:v>
                </c:pt>
                <c:pt idx="94">
                  <c:v>55</c:v>
                </c:pt>
                <c:pt idx="95">
                  <c:v>158</c:v>
                </c:pt>
                <c:pt idx="96">
                  <c:v>117</c:v>
                </c:pt>
                <c:pt idx="97">
                  <c:v>146</c:v>
                </c:pt>
                <c:pt idx="98">
                  <c:v>222</c:v>
                </c:pt>
                <c:pt idx="99">
                  <c:v>225</c:v>
                </c:pt>
                <c:pt idx="100">
                  <c:v>158</c:v>
                </c:pt>
                <c:pt idx="101">
                  <c:v>186</c:v>
                </c:pt>
                <c:pt idx="102">
                  <c:v>228</c:v>
                </c:pt>
                <c:pt idx="103">
                  <c:v>259</c:v>
                </c:pt>
                <c:pt idx="104">
                  <c:v>450</c:v>
                </c:pt>
                <c:pt idx="105">
                  <c:v>352</c:v>
                </c:pt>
                <c:pt idx="106">
                  <c:v>331</c:v>
                </c:pt>
                <c:pt idx="107">
                  <c:v>478</c:v>
                </c:pt>
                <c:pt idx="108">
                  <c:v>218</c:v>
                </c:pt>
                <c:pt idx="109">
                  <c:v>295</c:v>
                </c:pt>
                <c:pt idx="110">
                  <c:v>482</c:v>
                </c:pt>
                <c:pt idx="111">
                  <c:v>438</c:v>
                </c:pt>
                <c:pt idx="112">
                  <c:v>395</c:v>
                </c:pt>
                <c:pt idx="113">
                  <c:v>299</c:v>
                </c:pt>
                <c:pt idx="114">
                  <c:v>302</c:v>
                </c:pt>
                <c:pt idx="115">
                  <c:v>228</c:v>
                </c:pt>
                <c:pt idx="116">
                  <c:v>585</c:v>
                </c:pt>
                <c:pt idx="117">
                  <c:v>355</c:v>
                </c:pt>
                <c:pt idx="118">
                  <c:v>427</c:v>
                </c:pt>
                <c:pt idx="119">
                  <c:v>526</c:v>
                </c:pt>
                <c:pt idx="120">
                  <c:v>580</c:v>
                </c:pt>
                <c:pt idx="121">
                  <c:v>283</c:v>
                </c:pt>
                <c:pt idx="122">
                  <c:v>434</c:v>
                </c:pt>
                <c:pt idx="123">
                  <c:v>858</c:v>
                </c:pt>
                <c:pt idx="124">
                  <c:v>673</c:v>
                </c:pt>
                <c:pt idx="125">
                  <c:v>603</c:v>
                </c:pt>
                <c:pt idx="126">
                  <c:v>596</c:v>
                </c:pt>
                <c:pt idx="127">
                  <c:v>687</c:v>
                </c:pt>
                <c:pt idx="128">
                  <c:v>456</c:v>
                </c:pt>
                <c:pt idx="129">
                  <c:v>510</c:v>
                </c:pt>
                <c:pt idx="130">
                  <c:v>993</c:v>
                </c:pt>
                <c:pt idx="131">
                  <c:v>1075</c:v>
                </c:pt>
                <c:pt idx="132">
                  <c:v>628</c:v>
                </c:pt>
                <c:pt idx="133">
                  <c:v>699</c:v>
                </c:pt>
                <c:pt idx="134">
                  <c:v>916</c:v>
                </c:pt>
                <c:pt idx="135">
                  <c:v>209</c:v>
                </c:pt>
                <c:pt idx="136">
                  <c:v>168</c:v>
                </c:pt>
                <c:pt idx="137">
                  <c:v>1714</c:v>
                </c:pt>
                <c:pt idx="138">
                  <c:v>918</c:v>
                </c:pt>
                <c:pt idx="139">
                  <c:v>737</c:v>
                </c:pt>
                <c:pt idx="140">
                  <c:v>314</c:v>
                </c:pt>
                <c:pt idx="141">
                  <c:v>965</c:v>
                </c:pt>
                <c:pt idx="142">
                  <c:v>1204</c:v>
                </c:pt>
                <c:pt idx="143">
                  <c:v>1401</c:v>
                </c:pt>
                <c:pt idx="144">
                  <c:v>1089</c:v>
                </c:pt>
                <c:pt idx="145">
                  <c:v>848</c:v>
                </c:pt>
                <c:pt idx="146">
                  <c:v>1117</c:v>
                </c:pt>
                <c:pt idx="147">
                  <c:v>747</c:v>
                </c:pt>
                <c:pt idx="148">
                  <c:v>1244</c:v>
                </c:pt>
                <c:pt idx="149">
                  <c:v>494</c:v>
                </c:pt>
                <c:pt idx="150">
                  <c:v>377</c:v>
                </c:pt>
                <c:pt idx="151">
                  <c:v>861</c:v>
                </c:pt>
                <c:pt idx="152">
                  <c:v>1101</c:v>
                </c:pt>
                <c:pt idx="153">
                  <c:v>837</c:v>
                </c:pt>
                <c:pt idx="154">
                  <c:v>854</c:v>
                </c:pt>
                <c:pt idx="155">
                  <c:v>825</c:v>
                </c:pt>
                <c:pt idx="156">
                  <c:v>486</c:v>
                </c:pt>
                <c:pt idx="157">
                  <c:v>397</c:v>
                </c:pt>
                <c:pt idx="158">
                  <c:v>765</c:v>
                </c:pt>
                <c:pt idx="159">
                  <c:v>670</c:v>
                </c:pt>
                <c:pt idx="160">
                  <c:v>705</c:v>
                </c:pt>
                <c:pt idx="161">
                  <c:v>794</c:v>
                </c:pt>
                <c:pt idx="162">
                  <c:v>901</c:v>
                </c:pt>
                <c:pt idx="163">
                  <c:v>544</c:v>
                </c:pt>
                <c:pt idx="164">
                  <c:v>369</c:v>
                </c:pt>
                <c:pt idx="165">
                  <c:v>615</c:v>
                </c:pt>
                <c:pt idx="166">
                  <c:v>597</c:v>
                </c:pt>
                <c:pt idx="167">
                  <c:v>746</c:v>
                </c:pt>
                <c:pt idx="168">
                  <c:v>1077</c:v>
                </c:pt>
                <c:pt idx="169">
                  <c:v>853</c:v>
                </c:pt>
                <c:pt idx="170">
                  <c:v>566</c:v>
                </c:pt>
                <c:pt idx="171">
                  <c:v>357</c:v>
                </c:pt>
                <c:pt idx="172">
                  <c:v>650</c:v>
                </c:pt>
                <c:pt idx="173">
                  <c:v>666</c:v>
                </c:pt>
                <c:pt idx="174">
                  <c:v>712</c:v>
                </c:pt>
                <c:pt idx="175">
                  <c:v>710</c:v>
                </c:pt>
                <c:pt idx="176">
                  <c:v>1093</c:v>
                </c:pt>
                <c:pt idx="177">
                  <c:v>667</c:v>
                </c:pt>
                <c:pt idx="178">
                  <c:v>713</c:v>
                </c:pt>
                <c:pt idx="179">
                  <c:v>666</c:v>
                </c:pt>
                <c:pt idx="180">
                  <c:v>719</c:v>
                </c:pt>
                <c:pt idx="181">
                  <c:v>909</c:v>
                </c:pt>
                <c:pt idx="182">
                  <c:v>1013</c:v>
                </c:pt>
                <c:pt idx="183">
                  <c:v>1147</c:v>
                </c:pt>
                <c:pt idx="184">
                  <c:v>420</c:v>
                </c:pt>
                <c:pt idx="185">
                  <c:v>613</c:v>
                </c:pt>
                <c:pt idx="186">
                  <c:v>833</c:v>
                </c:pt>
                <c:pt idx="187">
                  <c:v>876</c:v>
                </c:pt>
                <c:pt idx="188">
                  <c:v>771</c:v>
                </c:pt>
                <c:pt idx="189">
                  <c:v>942</c:v>
                </c:pt>
                <c:pt idx="190">
                  <c:v>1017</c:v>
                </c:pt>
                <c:pt idx="191">
                  <c:v>695</c:v>
                </c:pt>
                <c:pt idx="192">
                  <c:v>869</c:v>
                </c:pt>
                <c:pt idx="193">
                  <c:v>1091</c:v>
                </c:pt>
                <c:pt idx="194">
                  <c:v>970</c:v>
                </c:pt>
                <c:pt idx="195">
                  <c:v>1034</c:v>
                </c:pt>
                <c:pt idx="196">
                  <c:v>1249</c:v>
                </c:pt>
                <c:pt idx="197">
                  <c:v>1237</c:v>
                </c:pt>
                <c:pt idx="198">
                  <c:v>1003</c:v>
                </c:pt>
                <c:pt idx="199">
                  <c:v>1101</c:v>
                </c:pt>
                <c:pt idx="200">
                  <c:v>1164</c:v>
                </c:pt>
                <c:pt idx="201">
                  <c:v>1089</c:v>
                </c:pt>
                <c:pt idx="202">
                  <c:v>1083</c:v>
                </c:pt>
                <c:pt idx="203">
                  <c:v>1276</c:v>
                </c:pt>
                <c:pt idx="204">
                  <c:v>990</c:v>
                </c:pt>
                <c:pt idx="205">
                  <c:v>823</c:v>
                </c:pt>
                <c:pt idx="206">
                  <c:v>861</c:v>
                </c:pt>
                <c:pt idx="207">
                  <c:v>1025</c:v>
                </c:pt>
                <c:pt idx="208">
                  <c:v>980</c:v>
                </c:pt>
                <c:pt idx="209">
                  <c:v>1170</c:v>
                </c:pt>
                <c:pt idx="210">
                  <c:v>1190</c:v>
                </c:pt>
                <c:pt idx="211">
                  <c:v>1189</c:v>
                </c:pt>
                <c:pt idx="212">
                  <c:v>569</c:v>
                </c:pt>
                <c:pt idx="213">
                  <c:v>665</c:v>
                </c:pt>
                <c:pt idx="214">
                  <c:v>1364</c:v>
                </c:pt>
                <c:pt idx="215">
                  <c:v>1006</c:v>
                </c:pt>
                <c:pt idx="216">
                  <c:v>1212</c:v>
                </c:pt>
                <c:pt idx="217">
                  <c:v>1524</c:v>
                </c:pt>
                <c:pt idx="218">
                  <c:v>1533</c:v>
                </c:pt>
                <c:pt idx="219">
                  <c:v>766</c:v>
                </c:pt>
                <c:pt idx="220">
                  <c:v>797</c:v>
                </c:pt>
                <c:pt idx="221">
                  <c:v>1309</c:v>
                </c:pt>
                <c:pt idx="222">
                  <c:v>1121</c:v>
                </c:pt>
                <c:pt idx="223">
                  <c:v>1222</c:v>
                </c:pt>
                <c:pt idx="224">
                  <c:v>1472</c:v>
                </c:pt>
                <c:pt idx="225">
                  <c:v>1195</c:v>
                </c:pt>
                <c:pt idx="226">
                  <c:v>796</c:v>
                </c:pt>
                <c:pt idx="227">
                  <c:v>774</c:v>
                </c:pt>
                <c:pt idx="228">
                  <c:v>1475</c:v>
                </c:pt>
                <c:pt idx="229">
                  <c:v>1307</c:v>
                </c:pt>
                <c:pt idx="230">
                  <c:v>1628</c:v>
                </c:pt>
                <c:pt idx="231">
                  <c:v>1373</c:v>
                </c:pt>
                <c:pt idx="232">
                  <c:v>1829</c:v>
                </c:pt>
                <c:pt idx="233">
                  <c:v>1051</c:v>
                </c:pt>
                <c:pt idx="234">
                  <c:v>663</c:v>
                </c:pt>
                <c:pt idx="235">
                  <c:v>1010</c:v>
                </c:pt>
                <c:pt idx="236">
                  <c:v>743</c:v>
                </c:pt>
                <c:pt idx="237">
                  <c:v>1041</c:v>
                </c:pt>
                <c:pt idx="238">
                  <c:v>1302</c:v>
                </c:pt>
                <c:pt idx="239">
                  <c:v>1267</c:v>
                </c:pt>
                <c:pt idx="240">
                  <c:v>1349</c:v>
                </c:pt>
                <c:pt idx="241">
                  <c:v>1084</c:v>
                </c:pt>
                <c:pt idx="242">
                  <c:v>1331</c:v>
                </c:pt>
                <c:pt idx="243">
                  <c:v>1246</c:v>
                </c:pt>
                <c:pt idx="244">
                  <c:v>2101</c:v>
                </c:pt>
                <c:pt idx="245">
                  <c:v>1878</c:v>
                </c:pt>
                <c:pt idx="246">
                  <c:v>4507</c:v>
                </c:pt>
                <c:pt idx="248">
                  <c:v>2197</c:v>
                </c:pt>
                <c:pt idx="249">
                  <c:v>1702</c:v>
                </c:pt>
                <c:pt idx="250">
                  <c:v>2177</c:v>
                </c:pt>
                <c:pt idx="251">
                  <c:v>2357</c:v>
                </c:pt>
                <c:pt idx="252">
                  <c:v>2667</c:v>
                </c:pt>
                <c:pt idx="253">
                  <c:v>2847</c:v>
                </c:pt>
                <c:pt idx="254">
                  <c:v>3923</c:v>
                </c:pt>
                <c:pt idx="255">
                  <c:v>2729</c:v>
                </c:pt>
                <c:pt idx="256">
                  <c:v>1551</c:v>
                </c:pt>
                <c:pt idx="257">
                  <c:v>3017</c:v>
                </c:pt>
                <c:pt idx="258">
                  <c:v>2915</c:v>
                </c:pt>
                <c:pt idx="259">
                  <c:v>2921</c:v>
                </c:pt>
                <c:pt idx="260">
                  <c:v>3663</c:v>
                </c:pt>
                <c:pt idx="261">
                  <c:v>3406</c:v>
                </c:pt>
                <c:pt idx="262">
                  <c:v>3544</c:v>
                </c:pt>
                <c:pt idx="263">
                  <c:v>2736</c:v>
                </c:pt>
                <c:pt idx="264">
                  <c:v>3732</c:v>
                </c:pt>
                <c:pt idx="265">
                  <c:v>3225</c:v>
                </c:pt>
                <c:pt idx="266">
                  <c:v>3403</c:v>
                </c:pt>
                <c:pt idx="267">
                  <c:v>2854</c:v>
                </c:pt>
                <c:pt idx="268">
                  <c:v>1721</c:v>
                </c:pt>
                <c:pt idx="269">
                  <c:v>2200</c:v>
                </c:pt>
                <c:pt idx="270">
                  <c:v>1737</c:v>
                </c:pt>
                <c:pt idx="271">
                  <c:v>2859</c:v>
                </c:pt>
                <c:pt idx="272">
                  <c:v>1707</c:v>
                </c:pt>
                <c:pt idx="273">
                  <c:v>4827</c:v>
                </c:pt>
                <c:pt idx="274">
                  <c:v>4370</c:v>
                </c:pt>
                <c:pt idx="275">
                  <c:v>3241</c:v>
                </c:pt>
                <c:pt idx="276">
                  <c:v>1903</c:v>
                </c:pt>
                <c:pt idx="277">
                  <c:v>2297</c:v>
                </c:pt>
                <c:pt idx="278">
                  <c:v>2307</c:v>
                </c:pt>
                <c:pt idx="279">
                  <c:v>2460</c:v>
                </c:pt>
                <c:pt idx="280">
                  <c:v>3900</c:v>
                </c:pt>
                <c:pt idx="281">
                  <c:v>3983</c:v>
                </c:pt>
                <c:pt idx="282">
                  <c:v>4332</c:v>
                </c:pt>
                <c:pt idx="283">
                  <c:v>2099</c:v>
                </c:pt>
                <c:pt idx="284">
                  <c:v>2224</c:v>
                </c:pt>
                <c:pt idx="285">
                  <c:v>3238</c:v>
                </c:pt>
                <c:pt idx="286">
                  <c:v>2975</c:v>
                </c:pt>
                <c:pt idx="287">
                  <c:v>3556</c:v>
                </c:pt>
                <c:pt idx="288">
                  <c:v>4108</c:v>
                </c:pt>
                <c:pt idx="289">
                  <c:v>4970</c:v>
                </c:pt>
                <c:pt idx="290">
                  <c:v>2596</c:v>
                </c:pt>
                <c:pt idx="291">
                  <c:v>2186</c:v>
                </c:pt>
                <c:pt idx="292">
                  <c:v>3656</c:v>
                </c:pt>
                <c:pt idx="293">
                  <c:v>3277</c:v>
                </c:pt>
                <c:pt idx="294">
                  <c:v>3955</c:v>
                </c:pt>
                <c:pt idx="295">
                  <c:v>2458</c:v>
                </c:pt>
                <c:pt idx="296">
                  <c:v>173</c:v>
                </c:pt>
                <c:pt idx="297">
                  <c:v>3448</c:v>
                </c:pt>
                <c:pt idx="298">
                  <c:v>1194</c:v>
                </c:pt>
                <c:pt idx="299">
                  <c:v>3249</c:v>
                </c:pt>
                <c:pt idx="300">
                  <c:v>3906</c:v>
                </c:pt>
                <c:pt idx="301" formatCode="General">
                  <c:v>5119</c:v>
                </c:pt>
                <c:pt idx="302">
                  <c:v>5002</c:v>
                </c:pt>
                <c:pt idx="303">
                  <c:v>3015</c:v>
                </c:pt>
                <c:pt idx="304">
                  <c:v>2699</c:v>
                </c:pt>
                <c:pt idx="305">
                  <c:v>1497</c:v>
                </c:pt>
                <c:pt idx="306">
                  <c:v>3305</c:v>
                </c:pt>
                <c:pt idx="307">
                  <c:v>3781</c:v>
                </c:pt>
                <c:pt idx="308">
                  <c:v>5232</c:v>
                </c:pt>
                <c:pt idx="309">
                  <c:v>4289</c:v>
                </c:pt>
                <c:pt idx="310">
                  <c:v>6487</c:v>
                </c:pt>
                <c:pt idx="311">
                  <c:v>3885</c:v>
                </c:pt>
                <c:pt idx="312">
                  <c:v>2210</c:v>
                </c:pt>
                <c:pt idx="313">
                  <c:v>3907</c:v>
                </c:pt>
                <c:pt idx="314">
                  <c:v>3142</c:v>
                </c:pt>
                <c:pt idx="315">
                  <c:v>3538</c:v>
                </c:pt>
                <c:pt idx="316">
                  <c:v>3621</c:v>
                </c:pt>
                <c:pt idx="317">
                  <c:v>3314</c:v>
                </c:pt>
                <c:pt idx="318">
                  <c:v>1837</c:v>
                </c:pt>
                <c:pt idx="319">
                  <c:v>1558</c:v>
                </c:pt>
                <c:pt idx="320">
                  <c:v>1986</c:v>
                </c:pt>
                <c:pt idx="321">
                  <c:v>2686</c:v>
                </c:pt>
                <c:pt idx="322">
                  <c:v>2946</c:v>
                </c:pt>
                <c:pt idx="323">
                  <c:v>4157</c:v>
                </c:pt>
                <c:pt idx="324">
                  <c:v>2941</c:v>
                </c:pt>
                <c:pt idx="325">
                  <c:v>1763</c:v>
                </c:pt>
                <c:pt idx="326">
                  <c:v>1571</c:v>
                </c:pt>
                <c:pt idx="327">
                  <c:v>2686</c:v>
                </c:pt>
                <c:pt idx="328">
                  <c:v>2320</c:v>
                </c:pt>
                <c:pt idx="329">
                  <c:v>2787</c:v>
                </c:pt>
                <c:pt idx="330">
                  <c:v>2373</c:v>
                </c:pt>
                <c:pt idx="331">
                  <c:v>2882</c:v>
                </c:pt>
                <c:pt idx="332">
                  <c:v>1396</c:v>
                </c:pt>
                <c:pt idx="333">
                  <c:v>1296</c:v>
                </c:pt>
                <c:pt idx="334">
                  <c:v>2119</c:v>
                </c:pt>
                <c:pt idx="335">
                  <c:v>2782</c:v>
                </c:pt>
                <c:pt idx="336">
                  <c:v>2662</c:v>
                </c:pt>
                <c:pt idx="337">
                  <c:v>2053</c:v>
                </c:pt>
                <c:pt idx="338">
                  <c:v>2174</c:v>
                </c:pt>
                <c:pt idx="339">
                  <c:v>1040</c:v>
                </c:pt>
                <c:pt idx="340">
                  <c:v>1070</c:v>
                </c:pt>
                <c:pt idx="341">
                  <c:v>1660</c:v>
                </c:pt>
                <c:pt idx="342">
                  <c:v>1677</c:v>
                </c:pt>
                <c:pt idx="343">
                  <c:v>1417</c:v>
                </c:pt>
                <c:pt idx="344">
                  <c:v>1458</c:v>
                </c:pt>
                <c:pt idx="345">
                  <c:v>1266</c:v>
                </c:pt>
                <c:pt idx="346">
                  <c:v>730</c:v>
                </c:pt>
                <c:pt idx="347">
                  <c:v>508</c:v>
                </c:pt>
                <c:pt idx="348">
                  <c:v>1078</c:v>
                </c:pt>
                <c:pt idx="349">
                  <c:v>618</c:v>
                </c:pt>
                <c:pt idx="350">
                  <c:v>869</c:v>
                </c:pt>
                <c:pt idx="351">
                  <c:v>973</c:v>
                </c:pt>
                <c:pt idx="352">
                  <c:v>1036</c:v>
                </c:pt>
                <c:pt idx="353">
                  <c:v>499</c:v>
                </c:pt>
                <c:pt idx="354">
                  <c:v>359</c:v>
                </c:pt>
                <c:pt idx="355">
                  <c:v>798</c:v>
                </c:pt>
                <c:pt idx="356">
                  <c:v>1146</c:v>
                </c:pt>
                <c:pt idx="357">
                  <c:v>867</c:v>
                </c:pt>
                <c:pt idx="358">
                  <c:v>779</c:v>
                </c:pt>
                <c:pt idx="359">
                  <c:v>706</c:v>
                </c:pt>
                <c:pt idx="360">
                  <c:v>380</c:v>
                </c:pt>
                <c:pt idx="361">
                  <c:v>111</c:v>
                </c:pt>
                <c:pt idx="362">
                  <c:v>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F-476F-978F-6D33CC86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417237120"/>
        <c:axId val="4172295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7-day Rolling Average</c:v>
                </c:pt>
              </c:strCache>
            </c:strRef>
          </c:tx>
          <c:spPr>
            <a:ln w="34925" cap="rnd">
              <a:solidFill>
                <a:srgbClr val="74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Sheet1!$A$2:$A$370</c:f>
              <c:numCache>
                <c:formatCode>[$-409]d\-mmm;@</c:formatCode>
                <c:ptCount val="369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43832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</c:numCache>
            </c:numRef>
          </c:cat>
          <c:val>
            <c:numRef>
              <c:f>Sheet1!$C$2:$C$370</c:f>
              <c:numCache>
                <c:formatCode>General</c:formatCode>
                <c:ptCount val="369"/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6</c:v>
                </c:pt>
                <c:pt idx="14">
                  <c:v>7</c:v>
                </c:pt>
                <c:pt idx="15">
                  <c:v>7</c:v>
                </c:pt>
                <c:pt idx="16">
                  <c:v>9</c:v>
                </c:pt>
                <c:pt idx="17">
                  <c:v>10</c:v>
                </c:pt>
                <c:pt idx="18">
                  <c:v>13</c:v>
                </c:pt>
                <c:pt idx="19">
                  <c:v>19</c:v>
                </c:pt>
                <c:pt idx="20">
                  <c:v>29</c:v>
                </c:pt>
                <c:pt idx="21">
                  <c:v>39</c:v>
                </c:pt>
                <c:pt idx="22">
                  <c:v>46</c:v>
                </c:pt>
                <c:pt idx="23">
                  <c:v>52</c:v>
                </c:pt>
                <c:pt idx="24">
                  <c:v>57</c:v>
                </c:pt>
                <c:pt idx="25">
                  <c:v>66</c:v>
                </c:pt>
                <c:pt idx="26">
                  <c:v>79</c:v>
                </c:pt>
                <c:pt idx="27">
                  <c:v>90</c:v>
                </c:pt>
                <c:pt idx="28">
                  <c:v>95</c:v>
                </c:pt>
                <c:pt idx="29">
                  <c:v>112</c:v>
                </c:pt>
                <c:pt idx="30">
                  <c:v>118</c:v>
                </c:pt>
                <c:pt idx="31">
                  <c:v>121</c:v>
                </c:pt>
                <c:pt idx="32">
                  <c:v>130</c:v>
                </c:pt>
                <c:pt idx="33">
                  <c:v>115</c:v>
                </c:pt>
                <c:pt idx="34">
                  <c:v>115</c:v>
                </c:pt>
                <c:pt idx="35">
                  <c:v>115</c:v>
                </c:pt>
                <c:pt idx="36">
                  <c:v>101</c:v>
                </c:pt>
                <c:pt idx="37">
                  <c:v>103</c:v>
                </c:pt>
                <c:pt idx="38">
                  <c:v>106</c:v>
                </c:pt>
                <c:pt idx="39">
                  <c:v>102</c:v>
                </c:pt>
                <c:pt idx="40">
                  <c:v>106</c:v>
                </c:pt>
                <c:pt idx="41">
                  <c:v>96</c:v>
                </c:pt>
                <c:pt idx="42">
                  <c:v>96</c:v>
                </c:pt>
                <c:pt idx="43">
                  <c:v>100</c:v>
                </c:pt>
                <c:pt idx="44">
                  <c:v>90</c:v>
                </c:pt>
                <c:pt idx="45">
                  <c:v>87</c:v>
                </c:pt>
                <c:pt idx="46">
                  <c:v>89</c:v>
                </c:pt>
                <c:pt idx="47">
                  <c:v>90</c:v>
                </c:pt>
                <c:pt idx="48">
                  <c:v>94</c:v>
                </c:pt>
                <c:pt idx="49">
                  <c:v>94</c:v>
                </c:pt>
                <c:pt idx="50">
                  <c:v>89</c:v>
                </c:pt>
                <c:pt idx="51">
                  <c:v>93</c:v>
                </c:pt>
                <c:pt idx="52">
                  <c:v>86</c:v>
                </c:pt>
                <c:pt idx="53">
                  <c:v>86</c:v>
                </c:pt>
                <c:pt idx="54">
                  <c:v>83</c:v>
                </c:pt>
                <c:pt idx="55">
                  <c:v>86</c:v>
                </c:pt>
                <c:pt idx="56">
                  <c:v>90</c:v>
                </c:pt>
                <c:pt idx="57">
                  <c:v>94</c:v>
                </c:pt>
                <c:pt idx="58">
                  <c:v>103</c:v>
                </c:pt>
                <c:pt idx="59">
                  <c:v>109</c:v>
                </c:pt>
                <c:pt idx="60">
                  <c:v>102</c:v>
                </c:pt>
                <c:pt idx="61">
                  <c:v>104</c:v>
                </c:pt>
                <c:pt idx="62">
                  <c:v>102</c:v>
                </c:pt>
                <c:pt idx="63">
                  <c:v>97</c:v>
                </c:pt>
                <c:pt idx="64">
                  <c:v>91</c:v>
                </c:pt>
                <c:pt idx="65">
                  <c:v>88</c:v>
                </c:pt>
                <c:pt idx="66">
                  <c:v>81</c:v>
                </c:pt>
                <c:pt idx="67">
                  <c:v>86</c:v>
                </c:pt>
                <c:pt idx="68">
                  <c:v>93</c:v>
                </c:pt>
                <c:pt idx="69">
                  <c:v>90</c:v>
                </c:pt>
                <c:pt idx="70">
                  <c:v>95</c:v>
                </c:pt>
                <c:pt idx="71">
                  <c:v>107</c:v>
                </c:pt>
                <c:pt idx="72">
                  <c:v>103</c:v>
                </c:pt>
                <c:pt idx="73">
                  <c:v>112</c:v>
                </c:pt>
                <c:pt idx="74">
                  <c:v>108</c:v>
                </c:pt>
                <c:pt idx="75">
                  <c:v>97</c:v>
                </c:pt>
                <c:pt idx="76">
                  <c:v>103</c:v>
                </c:pt>
                <c:pt idx="77">
                  <c:v>109</c:v>
                </c:pt>
                <c:pt idx="78">
                  <c:v>103</c:v>
                </c:pt>
                <c:pt idx="79">
                  <c:v>104</c:v>
                </c:pt>
                <c:pt idx="80">
                  <c:v>99</c:v>
                </c:pt>
                <c:pt idx="81">
                  <c:v>93</c:v>
                </c:pt>
                <c:pt idx="82">
                  <c:v>100</c:v>
                </c:pt>
                <c:pt idx="83">
                  <c:v>84</c:v>
                </c:pt>
                <c:pt idx="84">
                  <c:v>70</c:v>
                </c:pt>
                <c:pt idx="85">
                  <c:v>65</c:v>
                </c:pt>
                <c:pt idx="86">
                  <c:v>67</c:v>
                </c:pt>
                <c:pt idx="87">
                  <c:v>69</c:v>
                </c:pt>
                <c:pt idx="88">
                  <c:v>79</c:v>
                </c:pt>
                <c:pt idx="89">
                  <c:v>82</c:v>
                </c:pt>
                <c:pt idx="90">
                  <c:v>91</c:v>
                </c:pt>
                <c:pt idx="91">
                  <c:v>95</c:v>
                </c:pt>
                <c:pt idx="92">
                  <c:v>92</c:v>
                </c:pt>
                <c:pt idx="93">
                  <c:v>92</c:v>
                </c:pt>
                <c:pt idx="94">
                  <c:v>90</c:v>
                </c:pt>
                <c:pt idx="95">
                  <c:v>96</c:v>
                </c:pt>
                <c:pt idx="96">
                  <c:v>96</c:v>
                </c:pt>
                <c:pt idx="97">
                  <c:v>103</c:v>
                </c:pt>
                <c:pt idx="98">
                  <c:v>121</c:v>
                </c:pt>
                <c:pt idx="99">
                  <c:v>145</c:v>
                </c:pt>
                <c:pt idx="100">
                  <c:v>154</c:v>
                </c:pt>
                <c:pt idx="101">
                  <c:v>173</c:v>
                </c:pt>
                <c:pt idx="102">
                  <c:v>183</c:v>
                </c:pt>
                <c:pt idx="103">
                  <c:v>203</c:v>
                </c:pt>
                <c:pt idx="104">
                  <c:v>247</c:v>
                </c:pt>
                <c:pt idx="105">
                  <c:v>265</c:v>
                </c:pt>
                <c:pt idx="106">
                  <c:v>281</c:v>
                </c:pt>
                <c:pt idx="107">
                  <c:v>326</c:v>
                </c:pt>
                <c:pt idx="108">
                  <c:v>331</c:v>
                </c:pt>
                <c:pt idx="109">
                  <c:v>340</c:v>
                </c:pt>
                <c:pt idx="110">
                  <c:v>372</c:v>
                </c:pt>
                <c:pt idx="111">
                  <c:v>371</c:v>
                </c:pt>
                <c:pt idx="112">
                  <c:v>377</c:v>
                </c:pt>
                <c:pt idx="113">
                  <c:v>372</c:v>
                </c:pt>
                <c:pt idx="114">
                  <c:v>347</c:v>
                </c:pt>
                <c:pt idx="115">
                  <c:v>348</c:v>
                </c:pt>
                <c:pt idx="116">
                  <c:v>390</c:v>
                </c:pt>
                <c:pt idx="117">
                  <c:v>372</c:v>
                </c:pt>
                <c:pt idx="118">
                  <c:v>370</c:v>
                </c:pt>
                <c:pt idx="119">
                  <c:v>389</c:v>
                </c:pt>
                <c:pt idx="120">
                  <c:v>429</c:v>
                </c:pt>
                <c:pt idx="121">
                  <c:v>426</c:v>
                </c:pt>
                <c:pt idx="122">
                  <c:v>456</c:v>
                </c:pt>
                <c:pt idx="123">
                  <c:v>495</c:v>
                </c:pt>
                <c:pt idx="124">
                  <c:v>540</c:v>
                </c:pt>
                <c:pt idx="125">
                  <c:v>565</c:v>
                </c:pt>
                <c:pt idx="126">
                  <c:v>575</c:v>
                </c:pt>
                <c:pt idx="127">
                  <c:v>591</c:v>
                </c:pt>
                <c:pt idx="128">
                  <c:v>615</c:v>
                </c:pt>
                <c:pt idx="129">
                  <c:v>626</c:v>
                </c:pt>
                <c:pt idx="130">
                  <c:v>645</c:v>
                </c:pt>
                <c:pt idx="131">
                  <c:v>703</c:v>
                </c:pt>
                <c:pt idx="132">
                  <c:v>706</c:v>
                </c:pt>
                <c:pt idx="133">
                  <c:v>721</c:v>
                </c:pt>
                <c:pt idx="134">
                  <c:v>754</c:v>
                </c:pt>
                <c:pt idx="135">
                  <c:v>719</c:v>
                </c:pt>
                <c:pt idx="136">
                  <c:v>670</c:v>
                </c:pt>
                <c:pt idx="137">
                  <c:v>773</c:v>
                </c:pt>
                <c:pt idx="138">
                  <c:v>750</c:v>
                </c:pt>
                <c:pt idx="139">
                  <c:v>766</c:v>
                </c:pt>
                <c:pt idx="140">
                  <c:v>711</c:v>
                </c:pt>
                <c:pt idx="141">
                  <c:v>718</c:v>
                </c:pt>
                <c:pt idx="142">
                  <c:v>860</c:v>
                </c:pt>
                <c:pt idx="143">
                  <c:v>1036</c:v>
                </c:pt>
                <c:pt idx="144">
                  <c:v>947</c:v>
                </c:pt>
                <c:pt idx="145">
                  <c:v>937</c:v>
                </c:pt>
                <c:pt idx="146">
                  <c:v>991</c:v>
                </c:pt>
                <c:pt idx="147">
                  <c:v>1053</c:v>
                </c:pt>
                <c:pt idx="148">
                  <c:v>1093</c:v>
                </c:pt>
                <c:pt idx="149">
                  <c:v>991</c:v>
                </c:pt>
                <c:pt idx="150">
                  <c:v>845</c:v>
                </c:pt>
                <c:pt idx="151">
                  <c:v>813</c:v>
                </c:pt>
                <c:pt idx="152">
                  <c:v>849</c:v>
                </c:pt>
                <c:pt idx="153">
                  <c:v>809</c:v>
                </c:pt>
                <c:pt idx="154">
                  <c:v>824</c:v>
                </c:pt>
                <c:pt idx="155">
                  <c:v>764</c:v>
                </c:pt>
                <c:pt idx="156">
                  <c:v>763</c:v>
                </c:pt>
                <c:pt idx="157">
                  <c:v>766</c:v>
                </c:pt>
                <c:pt idx="158">
                  <c:v>752</c:v>
                </c:pt>
                <c:pt idx="159">
                  <c:v>691</c:v>
                </c:pt>
                <c:pt idx="160">
                  <c:v>672</c:v>
                </c:pt>
                <c:pt idx="161">
                  <c:v>663</c:v>
                </c:pt>
                <c:pt idx="162">
                  <c:v>674</c:v>
                </c:pt>
                <c:pt idx="163">
                  <c:v>682</c:v>
                </c:pt>
                <c:pt idx="164">
                  <c:v>678</c:v>
                </c:pt>
                <c:pt idx="165">
                  <c:v>657</c:v>
                </c:pt>
                <c:pt idx="166">
                  <c:v>646</c:v>
                </c:pt>
                <c:pt idx="167">
                  <c:v>652</c:v>
                </c:pt>
                <c:pt idx="168">
                  <c:v>693</c:v>
                </c:pt>
                <c:pt idx="169">
                  <c:v>686</c:v>
                </c:pt>
                <c:pt idx="170">
                  <c:v>689</c:v>
                </c:pt>
                <c:pt idx="171">
                  <c:v>687</c:v>
                </c:pt>
                <c:pt idx="172">
                  <c:v>692</c:v>
                </c:pt>
                <c:pt idx="173">
                  <c:v>702</c:v>
                </c:pt>
                <c:pt idx="174">
                  <c:v>697</c:v>
                </c:pt>
                <c:pt idx="175">
                  <c:v>645</c:v>
                </c:pt>
                <c:pt idx="176">
                  <c:v>679</c:v>
                </c:pt>
                <c:pt idx="177">
                  <c:v>694</c:v>
                </c:pt>
                <c:pt idx="178">
                  <c:v>744</c:v>
                </c:pt>
                <c:pt idx="179">
                  <c:v>747</c:v>
                </c:pt>
                <c:pt idx="180">
                  <c:v>754</c:v>
                </c:pt>
                <c:pt idx="181">
                  <c:v>782</c:v>
                </c:pt>
                <c:pt idx="182">
                  <c:v>826</c:v>
                </c:pt>
                <c:pt idx="183">
                  <c:v>833</c:v>
                </c:pt>
                <c:pt idx="184">
                  <c:v>798</c:v>
                </c:pt>
                <c:pt idx="185">
                  <c:v>784</c:v>
                </c:pt>
                <c:pt idx="186">
                  <c:v>808</c:v>
                </c:pt>
                <c:pt idx="187">
                  <c:v>830</c:v>
                </c:pt>
                <c:pt idx="188">
                  <c:v>810</c:v>
                </c:pt>
                <c:pt idx="189">
                  <c:v>800</c:v>
                </c:pt>
                <c:pt idx="190">
                  <c:v>782</c:v>
                </c:pt>
                <c:pt idx="191">
                  <c:v>821</c:v>
                </c:pt>
                <c:pt idx="192">
                  <c:v>858</c:v>
                </c:pt>
                <c:pt idx="193">
                  <c:v>894</c:v>
                </c:pt>
                <c:pt idx="194">
                  <c:v>908</c:v>
                </c:pt>
                <c:pt idx="195">
                  <c:v>945</c:v>
                </c:pt>
                <c:pt idx="196">
                  <c:v>989</c:v>
                </c:pt>
                <c:pt idx="197">
                  <c:v>1021</c:v>
                </c:pt>
                <c:pt idx="198">
                  <c:v>1065</c:v>
                </c:pt>
                <c:pt idx="199">
                  <c:v>1098</c:v>
                </c:pt>
                <c:pt idx="200">
                  <c:v>1108</c:v>
                </c:pt>
                <c:pt idx="201">
                  <c:v>1125</c:v>
                </c:pt>
                <c:pt idx="202">
                  <c:v>1132</c:v>
                </c:pt>
                <c:pt idx="203">
                  <c:v>1136</c:v>
                </c:pt>
                <c:pt idx="204">
                  <c:v>1101</c:v>
                </c:pt>
                <c:pt idx="205">
                  <c:v>1075</c:v>
                </c:pt>
                <c:pt idx="206">
                  <c:v>1041</c:v>
                </c:pt>
                <c:pt idx="207">
                  <c:v>1021</c:v>
                </c:pt>
                <c:pt idx="208">
                  <c:v>1005</c:v>
                </c:pt>
                <c:pt idx="209">
                  <c:v>1018</c:v>
                </c:pt>
                <c:pt idx="210">
                  <c:v>1006</c:v>
                </c:pt>
                <c:pt idx="211">
                  <c:v>1034</c:v>
                </c:pt>
                <c:pt idx="212">
                  <c:v>998</c:v>
                </c:pt>
                <c:pt idx="213">
                  <c:v>970</c:v>
                </c:pt>
                <c:pt idx="214">
                  <c:v>1018</c:v>
                </c:pt>
                <c:pt idx="215">
                  <c:v>1022</c:v>
                </c:pt>
                <c:pt idx="216">
                  <c:v>1028</c:v>
                </c:pt>
                <c:pt idx="217">
                  <c:v>1076</c:v>
                </c:pt>
                <c:pt idx="218">
                  <c:v>1125</c:v>
                </c:pt>
                <c:pt idx="219">
                  <c:v>1153</c:v>
                </c:pt>
                <c:pt idx="220">
                  <c:v>1172</c:v>
                </c:pt>
                <c:pt idx="221">
                  <c:v>1164</c:v>
                </c:pt>
                <c:pt idx="222">
                  <c:v>1180</c:v>
                </c:pt>
                <c:pt idx="223">
                  <c:v>1182</c:v>
                </c:pt>
                <c:pt idx="224">
                  <c:v>1174</c:v>
                </c:pt>
                <c:pt idx="225">
                  <c:v>1126</c:v>
                </c:pt>
                <c:pt idx="226">
                  <c:v>1130</c:v>
                </c:pt>
                <c:pt idx="227">
                  <c:v>1127</c:v>
                </c:pt>
                <c:pt idx="228">
                  <c:v>1151</c:v>
                </c:pt>
                <c:pt idx="229">
                  <c:v>1177</c:v>
                </c:pt>
                <c:pt idx="230">
                  <c:v>1235</c:v>
                </c:pt>
                <c:pt idx="231">
                  <c:v>1221</c:v>
                </c:pt>
                <c:pt idx="232">
                  <c:v>1312</c:v>
                </c:pt>
                <c:pt idx="233">
                  <c:v>1348</c:v>
                </c:pt>
                <c:pt idx="234">
                  <c:v>1332</c:v>
                </c:pt>
                <c:pt idx="235">
                  <c:v>1266</c:v>
                </c:pt>
                <c:pt idx="236">
                  <c:v>1185</c:v>
                </c:pt>
                <c:pt idx="237">
                  <c:v>1101</c:v>
                </c:pt>
                <c:pt idx="238">
                  <c:v>1091</c:v>
                </c:pt>
                <c:pt idx="239">
                  <c:v>1011</c:v>
                </c:pt>
                <c:pt idx="240">
                  <c:v>1054</c:v>
                </c:pt>
                <c:pt idx="241">
                  <c:v>1114</c:v>
                </c:pt>
                <c:pt idx="242">
                  <c:v>1160</c:v>
                </c:pt>
                <c:pt idx="243">
                  <c:v>1231</c:v>
                </c:pt>
                <c:pt idx="244">
                  <c:v>1383</c:v>
                </c:pt>
                <c:pt idx="245">
                  <c:v>1465</c:v>
                </c:pt>
                <c:pt idx="246">
                  <c:v>1928</c:v>
                </c:pt>
                <c:pt idx="247">
                  <c:v>1928</c:v>
                </c:pt>
                <c:pt idx="248">
                  <c:v>1894</c:v>
                </c:pt>
                <c:pt idx="249">
                  <c:v>1947</c:v>
                </c:pt>
                <c:pt idx="250">
                  <c:v>2080</c:v>
                </c:pt>
                <c:pt idx="251">
                  <c:v>2117</c:v>
                </c:pt>
                <c:pt idx="252">
                  <c:v>2230</c:v>
                </c:pt>
                <c:pt idx="253">
                  <c:v>1992</c:v>
                </c:pt>
                <c:pt idx="254">
                  <c:v>2553</c:v>
                </c:pt>
                <c:pt idx="255">
                  <c:v>2629</c:v>
                </c:pt>
                <c:pt idx="256">
                  <c:v>2607</c:v>
                </c:pt>
                <c:pt idx="257">
                  <c:v>2727</c:v>
                </c:pt>
                <c:pt idx="258">
                  <c:v>2807</c:v>
                </c:pt>
                <c:pt idx="259">
                  <c:v>2843</c:v>
                </c:pt>
                <c:pt idx="260">
                  <c:v>2960</c:v>
                </c:pt>
                <c:pt idx="261">
                  <c:v>2886</c:v>
                </c:pt>
                <c:pt idx="262">
                  <c:v>3002</c:v>
                </c:pt>
                <c:pt idx="263">
                  <c:v>3172</c:v>
                </c:pt>
                <c:pt idx="264">
                  <c:v>3274</c:v>
                </c:pt>
                <c:pt idx="265">
                  <c:v>3318</c:v>
                </c:pt>
                <c:pt idx="266">
                  <c:v>3387</c:v>
                </c:pt>
                <c:pt idx="267">
                  <c:v>3271</c:v>
                </c:pt>
                <c:pt idx="268">
                  <c:v>3031</c:v>
                </c:pt>
                <c:pt idx="269">
                  <c:v>2839</c:v>
                </c:pt>
                <c:pt idx="270">
                  <c:v>2696</c:v>
                </c:pt>
                <c:pt idx="271">
                  <c:v>2571</c:v>
                </c:pt>
                <c:pt idx="272">
                  <c:v>2354</c:v>
                </c:pt>
                <c:pt idx="273">
                  <c:v>2558</c:v>
                </c:pt>
                <c:pt idx="274">
                  <c:v>2774</c:v>
                </c:pt>
                <c:pt idx="275">
                  <c:v>2992</c:v>
                </c:pt>
                <c:pt idx="276">
                  <c:v>2949</c:v>
                </c:pt>
                <c:pt idx="277">
                  <c:v>3029</c:v>
                </c:pt>
                <c:pt idx="278">
                  <c:v>2950</c:v>
                </c:pt>
                <c:pt idx="279">
                  <c:v>3058</c:v>
                </c:pt>
                <c:pt idx="280">
                  <c:v>2925</c:v>
                </c:pt>
                <c:pt idx="281">
                  <c:v>2870</c:v>
                </c:pt>
                <c:pt idx="282">
                  <c:v>3026</c:v>
                </c:pt>
                <c:pt idx="283">
                  <c:v>3054</c:v>
                </c:pt>
                <c:pt idx="284">
                  <c:v>3044</c:v>
                </c:pt>
                <c:pt idx="285">
                  <c:v>3177</c:v>
                </c:pt>
                <c:pt idx="286">
                  <c:v>3250</c:v>
                </c:pt>
                <c:pt idx="287">
                  <c:v>3201</c:v>
                </c:pt>
                <c:pt idx="288">
                  <c:v>3219</c:v>
                </c:pt>
                <c:pt idx="289">
                  <c:v>3310</c:v>
                </c:pt>
                <c:pt idx="290">
                  <c:v>3381</c:v>
                </c:pt>
                <c:pt idx="291">
                  <c:v>3376</c:v>
                </c:pt>
                <c:pt idx="292">
                  <c:v>3435</c:v>
                </c:pt>
                <c:pt idx="293">
                  <c:v>3478</c:v>
                </c:pt>
                <c:pt idx="294">
                  <c:v>3535</c:v>
                </c:pt>
                <c:pt idx="295">
                  <c:v>3300</c:v>
                </c:pt>
                <c:pt idx="296">
                  <c:v>2614</c:v>
                </c:pt>
                <c:pt idx="297">
                  <c:v>2736</c:v>
                </c:pt>
                <c:pt idx="298">
                  <c:v>2594</c:v>
                </c:pt>
                <c:pt idx="299">
                  <c:v>2536</c:v>
                </c:pt>
                <c:pt idx="300">
                  <c:v>2626</c:v>
                </c:pt>
                <c:pt idx="301">
                  <c:v>2792</c:v>
                </c:pt>
                <c:pt idx="302">
                  <c:v>2547</c:v>
                </c:pt>
                <c:pt idx="303">
                  <c:v>3562</c:v>
                </c:pt>
                <c:pt idx="304">
                  <c:v>3455</c:v>
                </c:pt>
                <c:pt idx="305">
                  <c:v>3498</c:v>
                </c:pt>
                <c:pt idx="306">
                  <c:v>3506</c:v>
                </c:pt>
                <c:pt idx="307">
                  <c:v>3488</c:v>
                </c:pt>
                <c:pt idx="308">
                  <c:v>3504</c:v>
                </c:pt>
                <c:pt idx="309">
                  <c:v>3403</c:v>
                </c:pt>
                <c:pt idx="310">
                  <c:v>3899</c:v>
                </c:pt>
                <c:pt idx="311">
                  <c:v>4068</c:v>
                </c:pt>
                <c:pt idx="312">
                  <c:v>4170</c:v>
                </c:pt>
                <c:pt idx="313">
                  <c:v>4256</c:v>
                </c:pt>
                <c:pt idx="314">
                  <c:v>4165</c:v>
                </c:pt>
                <c:pt idx="315">
                  <c:v>3923</c:v>
                </c:pt>
                <c:pt idx="316">
                  <c:v>3827</c:v>
                </c:pt>
                <c:pt idx="317">
                  <c:v>3374</c:v>
                </c:pt>
                <c:pt idx="318">
                  <c:v>3081</c:v>
                </c:pt>
                <c:pt idx="319">
                  <c:v>2988</c:v>
                </c:pt>
                <c:pt idx="320">
                  <c:v>2714</c:v>
                </c:pt>
                <c:pt idx="321">
                  <c:v>2649</c:v>
                </c:pt>
                <c:pt idx="322">
                  <c:v>2564</c:v>
                </c:pt>
                <c:pt idx="323">
                  <c:v>2641</c:v>
                </c:pt>
                <c:pt idx="324">
                  <c:v>2587</c:v>
                </c:pt>
                <c:pt idx="325">
                  <c:v>2577</c:v>
                </c:pt>
                <c:pt idx="326">
                  <c:v>2579</c:v>
                </c:pt>
                <c:pt idx="327">
                  <c:v>2679</c:v>
                </c:pt>
                <c:pt idx="328">
                  <c:v>2626</c:v>
                </c:pt>
                <c:pt idx="329">
                  <c:v>2604</c:v>
                </c:pt>
                <c:pt idx="330">
                  <c:v>2349</c:v>
                </c:pt>
                <c:pt idx="331">
                  <c:v>2340</c:v>
                </c:pt>
                <c:pt idx="332">
                  <c:v>2288</c:v>
                </c:pt>
                <c:pt idx="333">
                  <c:v>2249</c:v>
                </c:pt>
                <c:pt idx="334">
                  <c:v>2168</c:v>
                </c:pt>
                <c:pt idx="335">
                  <c:v>2234</c:v>
                </c:pt>
                <c:pt idx="336">
                  <c:v>2216</c:v>
                </c:pt>
                <c:pt idx="337">
                  <c:v>2170</c:v>
                </c:pt>
                <c:pt idx="338">
                  <c:v>2069</c:v>
                </c:pt>
                <c:pt idx="339">
                  <c:v>2018</c:v>
                </c:pt>
                <c:pt idx="340">
                  <c:v>1986</c:v>
                </c:pt>
                <c:pt idx="341">
                  <c:v>1920</c:v>
                </c:pt>
                <c:pt idx="342">
                  <c:v>1762</c:v>
                </c:pt>
                <c:pt idx="343">
                  <c:v>1584</c:v>
                </c:pt>
                <c:pt idx="344">
                  <c:v>1499</c:v>
                </c:pt>
                <c:pt idx="345">
                  <c:v>1370</c:v>
                </c:pt>
                <c:pt idx="346">
                  <c:v>1325</c:v>
                </c:pt>
                <c:pt idx="347">
                  <c:v>1245</c:v>
                </c:pt>
                <c:pt idx="348">
                  <c:v>1162</c:v>
                </c:pt>
                <c:pt idx="349">
                  <c:v>1011</c:v>
                </c:pt>
                <c:pt idx="350">
                  <c:v>932</c:v>
                </c:pt>
                <c:pt idx="351">
                  <c:v>863</c:v>
                </c:pt>
                <c:pt idx="352">
                  <c:v>830</c:v>
                </c:pt>
                <c:pt idx="353">
                  <c:v>797</c:v>
                </c:pt>
                <c:pt idx="354">
                  <c:v>776</c:v>
                </c:pt>
                <c:pt idx="355">
                  <c:v>736</c:v>
                </c:pt>
                <c:pt idx="356">
                  <c:v>811</c:v>
                </c:pt>
                <c:pt idx="357">
                  <c:v>811</c:v>
                </c:pt>
                <c:pt idx="358">
                  <c:v>783</c:v>
                </c:pt>
                <c:pt idx="359">
                  <c:v>736</c:v>
                </c:pt>
                <c:pt idx="360">
                  <c:v>719</c:v>
                </c:pt>
                <c:pt idx="361">
                  <c:v>684</c:v>
                </c:pt>
                <c:pt idx="362">
                  <c:v>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DF-476F-978F-6D33CC86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237120"/>
        <c:axId val="417229576"/>
      </c:lineChart>
      <c:dateAx>
        <c:axId val="417237120"/>
        <c:scaling>
          <c:orientation val="minMax"/>
          <c:max val="44262"/>
          <c:min val="43900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229576"/>
        <c:crosses val="autoZero"/>
        <c:auto val="0"/>
        <c:lblOffset val="100"/>
        <c:baseTimeUnit val="days"/>
        <c:majorUnit val="7"/>
        <c:majorTimeUnit val="days"/>
      </c:dateAx>
      <c:valAx>
        <c:axId val="417229576"/>
        <c:scaling>
          <c:orientation val="minMax"/>
          <c:max val="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23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975293849138426E-2"/>
          <c:y val="3.4048989006134942E-2"/>
          <c:w val="0.9361551409334703"/>
          <c:h val="0.842141291086163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1A5-4A61-827A-3ACB08C57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Sheet1!$A$2:$A$25</c:f>
              <c:numCache>
                <c:formatCode>General</c:formatCode>
                <c:ptCount val="24"/>
                <c:pt idx="8" formatCode="[$-409]d\-mmm;@">
                  <c:v>44245</c:v>
                </c:pt>
                <c:pt idx="9" formatCode="[$-409]d\-mmm;@">
                  <c:v>44246</c:v>
                </c:pt>
                <c:pt idx="10" formatCode="[$-409]d\-mmm;@">
                  <c:v>44247</c:v>
                </c:pt>
                <c:pt idx="11" formatCode="[$-409]d\-mmm;@">
                  <c:v>44248</c:v>
                </c:pt>
                <c:pt idx="12" formatCode="[$-409]d\-mmm;@">
                  <c:v>44249</c:v>
                </c:pt>
                <c:pt idx="13" formatCode="[$-409]d\-mmm;@">
                  <c:v>44250</c:v>
                </c:pt>
                <c:pt idx="14" formatCode="[$-409]d\-mmm;@">
                  <c:v>44251</c:v>
                </c:pt>
                <c:pt idx="15" formatCode="[$-409]d\-mmm;@">
                  <c:v>44252</c:v>
                </c:pt>
                <c:pt idx="16" formatCode="[$-409]d\-mmm;@">
                  <c:v>44253</c:v>
                </c:pt>
                <c:pt idx="17" formatCode="[$-409]d\-mmm;@">
                  <c:v>44254</c:v>
                </c:pt>
                <c:pt idx="18" formatCode="[$-409]d\-mmm;@">
                  <c:v>44255</c:v>
                </c:pt>
                <c:pt idx="19" formatCode="[$-409]d\-mmm;@">
                  <c:v>44256</c:v>
                </c:pt>
                <c:pt idx="20" formatCode="[$-409]d\-mmm;@">
                  <c:v>44257</c:v>
                </c:pt>
                <c:pt idx="21" formatCode="[$-409]d\-mmm;@">
                  <c:v>44258</c:v>
                </c:pt>
                <c:pt idx="22" formatCode="[$-409]d\-mmm;@">
                  <c:v>44259</c:v>
                </c:pt>
                <c:pt idx="23" formatCode="[$-409]d\-mmm;@">
                  <c:v>44260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8">
                  <c:v>1011</c:v>
                </c:pt>
                <c:pt idx="9">
                  <c:v>932</c:v>
                </c:pt>
                <c:pt idx="10">
                  <c:v>863</c:v>
                </c:pt>
                <c:pt idx="11">
                  <c:v>830</c:v>
                </c:pt>
                <c:pt idx="12">
                  <c:v>797</c:v>
                </c:pt>
                <c:pt idx="13">
                  <c:v>776</c:v>
                </c:pt>
                <c:pt idx="14">
                  <c:v>736</c:v>
                </c:pt>
                <c:pt idx="15">
                  <c:v>811</c:v>
                </c:pt>
                <c:pt idx="16">
                  <c:v>811</c:v>
                </c:pt>
                <c:pt idx="17">
                  <c:v>783</c:v>
                </c:pt>
                <c:pt idx="18">
                  <c:v>736</c:v>
                </c:pt>
                <c:pt idx="19">
                  <c:v>719</c:v>
                </c:pt>
                <c:pt idx="20">
                  <c:v>684</c:v>
                </c:pt>
                <c:pt idx="21">
                  <c:v>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E-41FC-9B24-42035504A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6663183"/>
        <c:axId val="1786656111"/>
      </c:lineChart>
      <c:dateAx>
        <c:axId val="1786663183"/>
        <c:scaling>
          <c:orientation val="minMax"/>
          <c:max val="44261"/>
          <c:min val="44242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656111"/>
        <c:crosses val="autoZero"/>
        <c:auto val="0"/>
        <c:lblOffset val="100"/>
        <c:baseTimeUnit val="days"/>
      </c:dateAx>
      <c:valAx>
        <c:axId val="1786656111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663183"/>
        <c:crossesAt val="43845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3986" y="6221440"/>
            <a:ext cx="1370130" cy="5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virus.jhu.edu/vaccines/us-state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jhu.edu/us-ma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0BAD-8967-416A-AFD3-CAA33283B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895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740000"/>
                </a:solidFill>
                <a:latin typeface="+mn-lt"/>
              </a:rPr>
              <a:t>COVID-19</a:t>
            </a:r>
            <a:br>
              <a:rPr lang="en-US" b="1">
                <a:solidFill>
                  <a:srgbClr val="740000"/>
                </a:solidFill>
                <a:latin typeface="+mn-lt"/>
              </a:rPr>
            </a:br>
            <a:r>
              <a:rPr lang="en-US" sz="3100" b="1" i="1">
                <a:solidFill>
                  <a:srgbClr val="740000"/>
                </a:solidFill>
                <a:latin typeface="+mn-lt"/>
              </a:rPr>
              <a:t>Cases in Oklahoma</a:t>
            </a:r>
          </a:p>
        </p:txBody>
      </p:sp>
      <p:pic>
        <p:nvPicPr>
          <p:cNvPr id="2050" name="Picture 2" descr="3D illustration of the novel coronavirus">
            <a:extLst>
              <a:ext uri="{FF2B5EF4-FFF2-40B4-BE49-F238E27FC236}">
                <a16:creationId xmlns:a16="http://schemas.microsoft.com/office/drawing/2014/main" id="{45424B21-9DC8-4C46-A32A-5679FC91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5"/>
            <a:ext cx="1219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35E72-F3BB-4D5E-88FA-7FC59E6E1FCB}"/>
              </a:ext>
            </a:extLst>
          </p:cNvPr>
          <p:cNvSpPr txBox="1"/>
          <p:nvPr/>
        </p:nvSpPr>
        <p:spPr>
          <a:xfrm>
            <a:off x="2947416" y="4107942"/>
            <a:ext cx="6315456" cy="265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2000" b="1" dirty="0"/>
              <a:t>Dale W. Bratzler, DO, MPH, MACOI, FIDSA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Chief COVID Officer – University of Oklahoma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Professor College of Medicine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Enterprise Chief Quality Officer – OU Health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Professor and Chair, Department of Health Administration and Policy Hudson College of Public Health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Edith Kinney Gaylord Presidential Professor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Email: dale-bratzler@ouhsc.edu</a:t>
            </a:r>
          </a:p>
          <a:p>
            <a:pPr algn="ctr"/>
            <a:r>
              <a:rPr lang="en-US" sz="1600" dirty="0"/>
              <a:t>Office Phone: (405) 271-3932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March 4, 2021</a:t>
            </a:r>
          </a:p>
        </p:txBody>
      </p:sp>
    </p:spTree>
    <p:extLst>
      <p:ext uri="{BB962C8B-B14F-4D97-AF65-F5344CB8AC3E}">
        <p14:creationId xmlns:p14="http://schemas.microsoft.com/office/powerpoint/2010/main" val="425224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61" y="256992"/>
            <a:ext cx="9084878" cy="5944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490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95533" y="1497320"/>
          <a:ext cx="10628966" cy="40657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1643">
                  <a:extLst>
                    <a:ext uri="{9D8B030D-6E8A-4147-A177-3AD203B41FA5}">
                      <a16:colId xmlns:a16="http://schemas.microsoft.com/office/drawing/2014/main" val="4077286281"/>
                    </a:ext>
                  </a:extLst>
                </a:gridCol>
                <a:gridCol w="1437311">
                  <a:extLst>
                    <a:ext uri="{9D8B030D-6E8A-4147-A177-3AD203B41FA5}">
                      <a16:colId xmlns:a16="http://schemas.microsoft.com/office/drawing/2014/main" val="262376930"/>
                    </a:ext>
                  </a:extLst>
                </a:gridCol>
                <a:gridCol w="1750003">
                  <a:extLst>
                    <a:ext uri="{9D8B030D-6E8A-4147-A177-3AD203B41FA5}">
                      <a16:colId xmlns:a16="http://schemas.microsoft.com/office/drawing/2014/main" val="4044433386"/>
                    </a:ext>
                  </a:extLst>
                </a:gridCol>
                <a:gridCol w="2394741">
                  <a:extLst>
                    <a:ext uri="{9D8B030D-6E8A-4147-A177-3AD203B41FA5}">
                      <a16:colId xmlns:a16="http://schemas.microsoft.com/office/drawing/2014/main" val="671663181"/>
                    </a:ext>
                  </a:extLst>
                </a:gridCol>
                <a:gridCol w="2855268">
                  <a:extLst>
                    <a:ext uri="{9D8B030D-6E8A-4147-A177-3AD203B41FA5}">
                      <a16:colId xmlns:a16="http://schemas.microsoft.com/office/drawing/2014/main" val="77778109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Cumulative Cases+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Cases in the Last 7 Days</a:t>
                      </a: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Daily</a:t>
                      </a:r>
                      <a:r>
                        <a:rPr lang="en-US" sz="2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Average New Cases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 the Last 7 Days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Daily New Cases per 100,000 population in</a:t>
                      </a:r>
                      <a:r>
                        <a:rPr lang="en-US" sz="2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the Last 7 Days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3163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799,476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4169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1,663,505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95840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89682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519,996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81365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4984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989,698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48635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1,924,106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1204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2,676,258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13317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584,743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73380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0006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28512" y="6203946"/>
            <a:ext cx="217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+Since start of the pandemic.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A5ABC-E7F0-4E81-953C-48EE3553CF4B}"/>
              </a:ext>
            </a:extLst>
          </p:cNvPr>
          <p:cNvSpPr txBox="1"/>
          <p:nvPr/>
        </p:nvSpPr>
        <p:spPr>
          <a:xfrm>
            <a:off x="9009062" y="6480811"/>
            <a:ext cx="28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/>
              <a:t>Data as of March 4,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4FC48-E9BC-4160-8E1B-3CF6BCE1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40000"/>
                </a:solidFill>
                <a:latin typeface="+mn-lt"/>
              </a:rPr>
              <a:t>National Ranking – Cases per 100,000 Population</a:t>
            </a:r>
            <a:br>
              <a:rPr lang="en-US" sz="4000" b="1" dirty="0">
                <a:solidFill>
                  <a:srgbClr val="740000"/>
                </a:solidFill>
                <a:latin typeface="+mn-lt"/>
              </a:rPr>
            </a:br>
            <a:r>
              <a:rPr lang="en-US" sz="3200" b="1" i="1" dirty="0">
                <a:solidFill>
                  <a:srgbClr val="740000"/>
                </a:solidFill>
                <a:latin typeface="+mn-lt"/>
              </a:rPr>
              <a:t>Top 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07DE9-720F-4715-960D-3A77D3E4155F}"/>
              </a:ext>
            </a:extLst>
          </p:cNvPr>
          <p:cNvSpPr txBox="1"/>
          <p:nvPr/>
        </p:nvSpPr>
        <p:spPr>
          <a:xfrm>
            <a:off x="2569298" y="5558477"/>
            <a:ext cx="7057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740000"/>
                </a:solidFill>
              </a:rPr>
              <a:t>Oklahoma is #22 at 17 new cases per 100,000 population.</a:t>
            </a:r>
          </a:p>
          <a:p>
            <a:pPr algn="ctr"/>
            <a:endParaRPr lang="en-US" b="1" i="1" dirty="0">
              <a:solidFill>
                <a:srgbClr val="740000"/>
              </a:solidFill>
            </a:endParaRPr>
          </a:p>
          <a:p>
            <a:pPr algn="ctr"/>
            <a:r>
              <a:rPr lang="en-US" b="1" i="1" dirty="0">
                <a:solidFill>
                  <a:srgbClr val="740000"/>
                </a:solidFill>
              </a:rPr>
              <a:t>Oklahoma was at 103 daily new cases per 100,000 population on January 12!</a:t>
            </a:r>
          </a:p>
        </p:txBody>
      </p:sp>
    </p:spTree>
    <p:extLst>
      <p:ext uri="{BB962C8B-B14F-4D97-AF65-F5344CB8AC3E}">
        <p14:creationId xmlns:p14="http://schemas.microsoft.com/office/powerpoint/2010/main" val="168013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66A5-C614-43D6-AA80-39EEB288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17475"/>
            <a:ext cx="10763250" cy="1325563"/>
          </a:xfrm>
        </p:spPr>
        <p:txBody>
          <a:bodyPr/>
          <a:lstStyle/>
          <a:p>
            <a:r>
              <a:rPr lang="en-US" b="1">
                <a:solidFill>
                  <a:srgbClr val="740000"/>
                </a:solidFill>
                <a:latin typeface="+mn-lt"/>
              </a:rPr>
              <a:t>Daily New Cases with 7-day Rolling Average</a:t>
            </a:r>
            <a:br>
              <a:rPr lang="en-US" b="1">
                <a:solidFill>
                  <a:srgbClr val="740000"/>
                </a:solidFill>
                <a:latin typeface="+mn-lt"/>
              </a:rPr>
            </a:br>
            <a:r>
              <a:rPr lang="en-US" sz="2800" b="1" i="1">
                <a:solidFill>
                  <a:srgbClr val="740000"/>
                </a:solidFill>
                <a:latin typeface="+mn-lt"/>
              </a:rPr>
              <a:t>Oklahoma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85397F-2A94-4460-A0AD-9BAEB7B0E8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53" y="1314450"/>
          <a:ext cx="11701083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58086A-445B-4679-A3F0-9AE99A6ACB48}"/>
              </a:ext>
            </a:extLst>
          </p:cNvPr>
          <p:cNvSpPr txBox="1"/>
          <p:nvPr/>
        </p:nvSpPr>
        <p:spPr>
          <a:xfrm>
            <a:off x="2854518" y="1467927"/>
            <a:ext cx="388287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Through March 3: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425,746 Confirmed Cases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4,534 deaths (1.1%)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12,248 active cases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r>
              <a:rPr lang="en-US" b="1" dirty="0"/>
              <a:t>On January 13 – 4,256 cases per day</a:t>
            </a:r>
          </a:p>
          <a:p>
            <a:r>
              <a:rPr lang="en-US" b="1" dirty="0"/>
              <a:t>On March 3 – 677 cases per day</a:t>
            </a:r>
          </a:p>
          <a:p>
            <a:r>
              <a:rPr lang="en-US" b="1" dirty="0"/>
              <a:t>…an 84% reduction</a:t>
            </a:r>
          </a:p>
        </p:txBody>
      </p:sp>
    </p:spTree>
    <p:extLst>
      <p:ext uri="{BB962C8B-B14F-4D97-AF65-F5344CB8AC3E}">
        <p14:creationId xmlns:p14="http://schemas.microsoft.com/office/powerpoint/2010/main" val="306369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Seven-day Rolling Average of New Cases</a:t>
            </a:r>
            <a:br>
              <a:rPr lang="en-US" b="1" dirty="0">
                <a:solidFill>
                  <a:srgbClr val="740000"/>
                </a:solidFill>
                <a:latin typeface="+mn-lt"/>
              </a:rPr>
            </a:br>
            <a:r>
              <a:rPr lang="en-US" sz="2800" b="1" i="1" dirty="0">
                <a:solidFill>
                  <a:srgbClr val="740000"/>
                </a:solidFill>
                <a:latin typeface="+mn-lt"/>
              </a:rPr>
              <a:t>Oklahoma – Last 14 days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484101"/>
          <a:ext cx="10515600" cy="514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31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12744" y="260814"/>
          <a:ext cx="5365496" cy="632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8752">
                  <a:extLst>
                    <a:ext uri="{9D8B030D-6E8A-4147-A177-3AD203B41FA5}">
                      <a16:colId xmlns:a16="http://schemas.microsoft.com/office/drawing/2014/main" val="2183029418"/>
                    </a:ext>
                  </a:extLst>
                </a:gridCol>
                <a:gridCol w="2185416">
                  <a:extLst>
                    <a:ext uri="{9D8B030D-6E8A-4147-A177-3AD203B41FA5}">
                      <a16:colId xmlns:a16="http://schemas.microsoft.com/office/drawing/2014/main" val="3610313016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3381920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County</a:t>
                      </a:r>
                    </a:p>
                  </a:txBody>
                  <a:tcPr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Cumulative Cases</a:t>
                      </a:r>
                    </a:p>
                  </a:txBody>
                  <a:tcPr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New Cases</a:t>
                      </a:r>
                    </a:p>
                  </a:txBody>
                  <a:tcPr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6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398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60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08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BECKHAM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442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CLEVELAND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97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096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FLORE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9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646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48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ROGERS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75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WAGONER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407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106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CHEROKEE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6587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92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744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591618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94963" y="1207008"/>
            <a:ext cx="2691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March 3, 2021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b="1" i="1" dirty="0"/>
              <a:t>Absolute daily counts</a:t>
            </a:r>
          </a:p>
        </p:txBody>
      </p:sp>
    </p:spTree>
    <p:extLst>
      <p:ext uri="{BB962C8B-B14F-4D97-AF65-F5344CB8AC3E}">
        <p14:creationId xmlns:p14="http://schemas.microsoft.com/office/powerpoint/2010/main" val="271700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9007" y="978946"/>
            <a:ext cx="24781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 incidence through March 4: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Oklahoma County –17*</a:t>
            </a:r>
          </a:p>
          <a:p>
            <a:endParaRPr lang="en-US" sz="1600" b="1" dirty="0"/>
          </a:p>
          <a:p>
            <a:r>
              <a:rPr lang="en-US" sz="1600" b="1" dirty="0"/>
              <a:t>Tulsa County – 18*</a:t>
            </a:r>
          </a:p>
          <a:p>
            <a:endParaRPr lang="en-US" sz="1600" b="1" dirty="0"/>
          </a:p>
          <a:p>
            <a:r>
              <a:rPr lang="en-US" sz="1600" b="1" dirty="0"/>
              <a:t>Cleveland County – 15*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01580" y="158045"/>
          <a:ext cx="7957428" cy="65642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60403">
                  <a:extLst>
                    <a:ext uri="{9D8B030D-6E8A-4147-A177-3AD203B41FA5}">
                      <a16:colId xmlns:a16="http://schemas.microsoft.com/office/drawing/2014/main" val="4077286281"/>
                    </a:ext>
                  </a:extLst>
                </a:gridCol>
                <a:gridCol w="1052779">
                  <a:extLst>
                    <a:ext uri="{9D8B030D-6E8A-4147-A177-3AD203B41FA5}">
                      <a16:colId xmlns:a16="http://schemas.microsoft.com/office/drawing/2014/main" val="262376930"/>
                    </a:ext>
                  </a:extLst>
                </a:gridCol>
                <a:gridCol w="1256953">
                  <a:extLst>
                    <a:ext uri="{9D8B030D-6E8A-4147-A177-3AD203B41FA5}">
                      <a16:colId xmlns:a16="http://schemas.microsoft.com/office/drawing/2014/main" val="4044433386"/>
                    </a:ext>
                  </a:extLst>
                </a:gridCol>
                <a:gridCol w="1940118">
                  <a:extLst>
                    <a:ext uri="{9D8B030D-6E8A-4147-A177-3AD203B41FA5}">
                      <a16:colId xmlns:a16="http://schemas.microsoft.com/office/drawing/2014/main" val="671663181"/>
                    </a:ext>
                  </a:extLst>
                </a:gridCol>
                <a:gridCol w="2447175">
                  <a:extLst>
                    <a:ext uri="{9D8B030D-6E8A-4147-A177-3AD203B41FA5}">
                      <a16:colId xmlns:a16="http://schemas.microsoft.com/office/drawing/2014/main" val="77778109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Cumulative Cases+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Cases in the Last 7 Days</a:t>
                      </a: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Daily</a:t>
                      </a:r>
                      <a:r>
                        <a:rPr lang="en-US" sz="15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Average New Cases</a:t>
                      </a: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in the Last 7 Days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Daily New Cases per 100,000 population in</a:t>
                      </a:r>
                      <a:r>
                        <a:rPr lang="en-US" sz="15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the Last 7 Days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31636"/>
                  </a:ext>
                </a:extLst>
              </a:tr>
              <a:tr h="190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4169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95840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89682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Cimarron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81365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Beckham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4984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48635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1204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13317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733803"/>
                  </a:ext>
                </a:extLst>
              </a:tr>
              <a:tr h="12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Flore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0006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8569700"/>
                  </a:ext>
                </a:extLst>
              </a:tr>
              <a:tr h="17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Pontotoc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83107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504843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666955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617873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65319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Pottawatomie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52652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897694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91615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Alfalfa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67780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Kingfisher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47940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4150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Choctaw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13508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185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57816" y="5612823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+Since start of the pandemic.</a:t>
            </a:r>
          </a:p>
          <a:p>
            <a:endParaRPr lang="en-US" sz="1200" b="1"/>
          </a:p>
          <a:p>
            <a:r>
              <a:rPr lang="en-US" sz="1200" b="1"/>
              <a:t>*Daily New Cases per 100,000 population in the past week.</a:t>
            </a:r>
          </a:p>
        </p:txBody>
      </p:sp>
    </p:spTree>
    <p:extLst>
      <p:ext uri="{BB962C8B-B14F-4D97-AF65-F5344CB8AC3E}">
        <p14:creationId xmlns:p14="http://schemas.microsoft.com/office/powerpoint/2010/main" val="355186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EA7DB9-59E6-4E8A-BE83-F1418B2D12AC}"/>
              </a:ext>
            </a:extLst>
          </p:cNvPr>
          <p:cNvSpPr txBox="1"/>
          <p:nvPr/>
        </p:nvSpPr>
        <p:spPr>
          <a:xfrm>
            <a:off x="9948862" y="6373089"/>
            <a:ext cx="205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March 4,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4CA3F-70D9-4B15-A930-A1D3127B5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57" y="294502"/>
            <a:ext cx="8509686" cy="6268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654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FEB5-2A67-4ACD-9F04-E7BD1368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What accounts for the tremendous drop in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3C285-4CB2-4308-981A-2A7A1D8C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709"/>
            <a:ext cx="10515600" cy="4117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Speculating:</a:t>
            </a:r>
          </a:p>
          <a:p>
            <a:r>
              <a:rPr lang="en-US" dirty="0"/>
              <a:t>We expected cases to drop after the holiday surge.</a:t>
            </a:r>
          </a:p>
          <a:p>
            <a:r>
              <a:rPr lang="en-US" dirty="0"/>
              <a:t>There were a lot of cases and a lot of deaths – did some people start taking the pandemic more seriously?</a:t>
            </a:r>
          </a:p>
          <a:p>
            <a:r>
              <a:rPr lang="en-US" dirty="0"/>
              <a:t>Vaccines.</a:t>
            </a:r>
          </a:p>
          <a:p>
            <a:r>
              <a:rPr lang="en-US" dirty="0"/>
              <a:t>Virology – will this virus be seasonal?</a:t>
            </a:r>
          </a:p>
          <a:p>
            <a:r>
              <a:rPr lang="en-US" dirty="0"/>
              <a:t>Herd immunity in some sub-populations who were spreading the disease rapidly?</a:t>
            </a:r>
          </a:p>
        </p:txBody>
      </p:sp>
    </p:spTree>
    <p:extLst>
      <p:ext uri="{BB962C8B-B14F-4D97-AF65-F5344CB8AC3E}">
        <p14:creationId xmlns:p14="http://schemas.microsoft.com/office/powerpoint/2010/main" val="3865975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3368BA-FFE8-4043-9DB8-219306D81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34729"/>
              </p:ext>
            </p:extLst>
          </p:nvPr>
        </p:nvGraphicFramePr>
        <p:xfrm>
          <a:off x="1671785" y="479524"/>
          <a:ext cx="8866909" cy="5759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836">
                  <a:extLst>
                    <a:ext uri="{9D8B030D-6E8A-4147-A177-3AD203B41FA5}">
                      <a16:colId xmlns:a16="http://schemas.microsoft.com/office/drawing/2014/main" val="2236048330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80994194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503549225"/>
                    </a:ext>
                  </a:extLst>
                </a:gridCol>
                <a:gridCol w="2733964">
                  <a:extLst>
                    <a:ext uri="{9D8B030D-6E8A-4147-A177-3AD203B41FA5}">
                      <a16:colId xmlns:a16="http://schemas.microsoft.com/office/drawing/2014/main" val="3330163917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 or Territory</a:t>
                      </a:r>
                    </a:p>
                  </a:txBody>
                  <a:tcPr marL="9525" marR="9525" marT="9525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Doses</a:t>
                      </a:r>
                    </a:p>
                  </a:txBody>
                  <a:tcPr marL="9525" marR="9525" marT="9525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</a:p>
                  </a:txBody>
                  <a:tcPr marL="9525" marR="9525" marT="9525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Fully Vaccinated</a:t>
                      </a:r>
                    </a:p>
                  </a:txBody>
                  <a:tcPr marL="9525" marR="9525" marT="9525" marB="0" anchor="b"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9852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Samoa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657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Mariana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999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727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61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532,295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26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705,538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498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278,285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59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260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74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740000"/>
                          </a:solidFill>
                          <a:effectLst/>
                          <a:latin typeface="Calibri" panose="020F0502020204030204" pitchFamily="34" charset="0"/>
                        </a:rPr>
                        <a:t>1,095,362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740000"/>
                          </a:solidFill>
                          <a:effectLst/>
                          <a:latin typeface="Calibri" panose="020F0502020204030204" pitchFamily="34" charset="0"/>
                        </a:rPr>
                        <a:t>394,484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740000"/>
                          </a:solidFill>
                          <a:effectLst/>
                          <a:latin typeface="Calibri" panose="020F0502020204030204" pitchFamily="34" charset="0"/>
                        </a:rPr>
                        <a:t>10.00%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63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382,798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707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673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896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349,840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129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162,558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42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7902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75B38-19A8-4BBE-820B-48DF16BF6F78}"/>
              </a:ext>
            </a:extLst>
          </p:cNvPr>
          <p:cNvSpPr txBox="1"/>
          <p:nvPr/>
        </p:nvSpPr>
        <p:spPr>
          <a:xfrm>
            <a:off x="7075056" y="6317678"/>
            <a:ext cx="344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linkClick r:id="rId2"/>
              </a:rPr>
              <a:t>https://coronavirus.jhu.edu/vaccines/us-states</a:t>
            </a:r>
            <a:endParaRPr lang="en-US" sz="1200" dirty="0"/>
          </a:p>
          <a:p>
            <a:pPr algn="r"/>
            <a:r>
              <a:rPr lang="en-US" sz="1200" dirty="0"/>
              <a:t>Data as of March 1, 2021</a:t>
            </a:r>
          </a:p>
        </p:txBody>
      </p:sp>
    </p:spTree>
    <p:extLst>
      <p:ext uri="{BB962C8B-B14F-4D97-AF65-F5344CB8AC3E}">
        <p14:creationId xmlns:p14="http://schemas.microsoft.com/office/powerpoint/2010/main" val="398366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04" y="99804"/>
            <a:ext cx="5849326" cy="6658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484" y="1861851"/>
            <a:ext cx="43847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“Coronaviruses are sharply seasonal. They appear, based on serial interval and secondary infection risk, to have similar transmission potential to influenza A(H3N2) in the same population.” </a:t>
            </a:r>
          </a:p>
          <a:p>
            <a:endParaRPr lang="en-US" dirty="0"/>
          </a:p>
          <a:p>
            <a:pPr algn="r"/>
            <a:r>
              <a:rPr lang="en-US" dirty="0"/>
              <a:t>Monto AS, et 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42FA3-25F9-4C8A-8B3B-64D2C302A820}"/>
              </a:ext>
            </a:extLst>
          </p:cNvPr>
          <p:cNvSpPr txBox="1"/>
          <p:nvPr/>
        </p:nvSpPr>
        <p:spPr>
          <a:xfrm>
            <a:off x="609600" y="332509"/>
            <a:ext cx="5052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</a:rPr>
              <a:t>Will SARS-CoV-2 be Seasonal??</a:t>
            </a:r>
          </a:p>
        </p:txBody>
      </p:sp>
    </p:spTree>
    <p:extLst>
      <p:ext uri="{BB962C8B-B14F-4D97-AF65-F5344CB8AC3E}">
        <p14:creationId xmlns:p14="http://schemas.microsoft.com/office/powerpoint/2010/main" val="82174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9" y="218884"/>
            <a:ext cx="6267450" cy="3914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64" y="3141472"/>
            <a:ext cx="5359908" cy="357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59168" y="640080"/>
            <a:ext cx="4581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740000"/>
                </a:solidFill>
              </a:rPr>
              <a:t>SARS-CoV-2 (the virus that causes COVID-19)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D8343-8D35-448F-AD37-97A6BF4FE67F}"/>
              </a:ext>
            </a:extLst>
          </p:cNvPr>
          <p:cNvSpPr txBox="1"/>
          <p:nvPr/>
        </p:nvSpPr>
        <p:spPr>
          <a:xfrm>
            <a:off x="228219" y="4412512"/>
            <a:ext cx="6267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Highly contagious and easily spread from one person to another. Many of us remain susceptible.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EB9C08-3FB5-49A3-B770-4A22883921D1}"/>
              </a:ext>
            </a:extLst>
          </p:cNvPr>
          <p:cNvSpPr/>
          <p:nvPr/>
        </p:nvSpPr>
        <p:spPr>
          <a:xfrm rot="19173473">
            <a:off x="2936080" y="2924917"/>
            <a:ext cx="538842" cy="1054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F56F79-4A4A-4C4F-9CE2-EFA12B25564C}"/>
              </a:ext>
            </a:extLst>
          </p:cNvPr>
          <p:cNvSpPr/>
          <p:nvPr/>
        </p:nvSpPr>
        <p:spPr>
          <a:xfrm rot="16200000">
            <a:off x="4936941" y="-572017"/>
            <a:ext cx="428978" cy="22051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ture of iceberg infection">
            <a:extLst>
              <a:ext uri="{FF2B5EF4-FFF2-40B4-BE49-F238E27FC236}">
                <a16:creationId xmlns:a16="http://schemas.microsoft.com/office/drawing/2014/main" id="{C506D73F-58D0-4220-A7BE-35507681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28750"/>
            <a:ext cx="610552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8B952-A7C5-4143-9A3E-91E5B65CD9E0}"/>
              </a:ext>
            </a:extLst>
          </p:cNvPr>
          <p:cNvSpPr txBox="1"/>
          <p:nvPr/>
        </p:nvSpPr>
        <p:spPr>
          <a:xfrm>
            <a:off x="8001000" y="255674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40000"/>
                </a:solidFill>
              </a:rPr>
              <a:t> 28,606,340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75C67-D289-43F7-9FC2-1B562C5DE22F}"/>
              </a:ext>
            </a:extLst>
          </p:cNvPr>
          <p:cNvSpPr txBox="1"/>
          <p:nvPr/>
        </p:nvSpPr>
        <p:spPr>
          <a:xfrm>
            <a:off x="8001000" y="1840468"/>
            <a:ext cx="291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40000"/>
                </a:solidFill>
              </a:rPr>
              <a:t> 513,092 deaths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A9996-3F86-460E-B058-B76C535D1E2D}"/>
              </a:ext>
            </a:extLst>
          </p:cNvPr>
          <p:cNvSpPr txBox="1"/>
          <p:nvPr/>
        </p:nvSpPr>
        <p:spPr>
          <a:xfrm>
            <a:off x="8001000" y="3135868"/>
            <a:ext cx="34785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40000"/>
                </a:solidFill>
              </a:rPr>
              <a:t>??? Undiagnosed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00"/>
                </a:solidFill>
              </a:rPr>
              <a:t>Never had symptoms…..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40000"/>
                </a:solidFill>
              </a:rPr>
              <a:t>Minimal symptoms so never tested……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740000"/>
              </a:solidFill>
            </a:endParaRPr>
          </a:p>
          <a:p>
            <a:r>
              <a:rPr lang="en-US" b="1" dirty="0">
                <a:solidFill>
                  <a:srgbClr val="740000"/>
                </a:solidFill>
              </a:rPr>
              <a:t>   …….yet can spread the infection!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CAFC62-E21A-4C20-B693-AA38ADD2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95697"/>
            <a:ext cx="8976360" cy="1143000"/>
          </a:xfrm>
        </p:spPr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The “iceberg” effect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7206" y="601980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https://coronavirus.jhu.edu/map.html</a:t>
            </a:r>
            <a:endParaRPr lang="en-US" dirty="0"/>
          </a:p>
          <a:p>
            <a:pPr algn="r"/>
            <a:r>
              <a:rPr lang="en-US" dirty="0"/>
              <a:t>Data as of March 1,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4419601"/>
            <a:ext cx="22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 must assume that any person you encounter could be infected!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5684704" y="2005071"/>
            <a:ext cx="2316296" cy="66230"/>
          </a:xfrm>
          <a:prstGeom prst="straightConnector1">
            <a:avLst/>
          </a:prstGeom>
          <a:ln w="28575">
            <a:solidFill>
              <a:srgbClr val="7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6830458" y="2743201"/>
            <a:ext cx="1170542" cy="44380"/>
          </a:xfrm>
          <a:prstGeom prst="straightConnector1">
            <a:avLst/>
          </a:prstGeom>
          <a:ln w="28575">
            <a:solidFill>
              <a:srgbClr val="7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7559749" y="3429000"/>
            <a:ext cx="441251" cy="0"/>
          </a:xfrm>
          <a:prstGeom prst="straightConnector1">
            <a:avLst/>
          </a:prstGeom>
          <a:ln w="38100">
            <a:solidFill>
              <a:srgbClr val="7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B1F0E3-5D6C-4678-B064-BC3E3C8C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3171E"/>
                </a:solidFill>
                <a:latin typeface="+mn-lt"/>
              </a:rPr>
              <a:t>Herd Immunity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B9134-AD29-4E7F-8F37-D7F4C1904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Herd immunity for viral diseases occurs when a sufficient percentage of a population has become immune to an infection, whether through </a:t>
            </a:r>
            <a:r>
              <a:rPr lang="en-US" u="sng" dirty="0"/>
              <a:t>vaccination</a:t>
            </a:r>
            <a:r>
              <a:rPr lang="en-US" dirty="0"/>
              <a:t> or </a:t>
            </a:r>
            <a:r>
              <a:rPr lang="en-US" u="sng" dirty="0"/>
              <a:t>previous infections</a:t>
            </a:r>
            <a:r>
              <a:rPr lang="en-US" dirty="0"/>
              <a:t>, which will reduce the likelihood of infection for individuals who lack immunity.</a:t>
            </a:r>
          </a:p>
          <a:p>
            <a:endParaRPr lang="en-US" dirty="0"/>
          </a:p>
          <a:p>
            <a:r>
              <a:rPr lang="en-US" dirty="0"/>
              <a:t>The percentage of the population that needs to be immune depends in part on how contagious the virus is.</a:t>
            </a:r>
          </a:p>
        </p:txBody>
      </p:sp>
    </p:spTree>
    <p:extLst>
      <p:ext uri="{BB962C8B-B14F-4D97-AF65-F5344CB8AC3E}">
        <p14:creationId xmlns:p14="http://schemas.microsoft.com/office/powerpoint/2010/main" val="195558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A21A9-7853-4859-B44B-887C7878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876300"/>
            <a:ext cx="9744075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506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9D22C-F10A-4DD8-AC53-E6CDB576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1" y="314163"/>
            <a:ext cx="9609572" cy="4783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BF679-CFF0-4974-90A6-852E8FFF8344}"/>
              </a:ext>
            </a:extLst>
          </p:cNvPr>
          <p:cNvSpPr txBox="1"/>
          <p:nvPr/>
        </p:nvSpPr>
        <p:spPr>
          <a:xfrm>
            <a:off x="8506047" y="6453963"/>
            <a:ext cx="3530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>
                <a:solidFill>
                  <a:srgbClr val="333333"/>
                </a:solidFill>
                <a:effectLst/>
                <a:latin typeface="Guardian TextSans Web"/>
              </a:rPr>
              <a:t>JAMA. 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Guardian TextSans Web"/>
              </a:rPr>
              <a:t>2020;324(20):2095-2096. 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24BB5-3FEA-4329-B9A7-D22162F529B4}"/>
              </a:ext>
            </a:extLst>
          </p:cNvPr>
          <p:cNvSpPr txBox="1"/>
          <p:nvPr/>
        </p:nvSpPr>
        <p:spPr>
          <a:xfrm>
            <a:off x="2679403" y="5178056"/>
            <a:ext cx="6847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Measles – 95% need to be immune for “herd immunity.”</a:t>
            </a:r>
          </a:p>
          <a:p>
            <a:endParaRPr lang="en-US" b="1" dirty="0"/>
          </a:p>
          <a:p>
            <a:r>
              <a:rPr lang="en-US" b="1" dirty="0"/>
              <a:t>SARS-CoV-2 (COVID) – at least 60% need to be immune to achieve “herd immunity.” (More recent estimates suggest 80-85%.)</a:t>
            </a:r>
          </a:p>
        </p:txBody>
      </p:sp>
    </p:spTree>
    <p:extLst>
      <p:ext uri="{BB962C8B-B14F-4D97-AF65-F5344CB8AC3E}">
        <p14:creationId xmlns:p14="http://schemas.microsoft.com/office/powerpoint/2010/main" val="3156190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68A1-7CF9-414E-89F8-6786AF7A7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5" y="565871"/>
            <a:ext cx="6362700" cy="5172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2D9D8-41E4-4CE0-BA9F-5218E551C2EF}"/>
              </a:ext>
            </a:extLst>
          </p:cNvPr>
          <p:cNvSpPr txBox="1"/>
          <p:nvPr/>
        </p:nvSpPr>
        <p:spPr>
          <a:xfrm>
            <a:off x="6936509" y="6188366"/>
            <a:ext cx="48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WSJ. February 18, 2021. Available at:  https://www.wsj.com/articles/well-have-herd-immunity-by-april-11613669731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94A81-A33F-48B0-BC12-7173B929ED7C}"/>
              </a:ext>
            </a:extLst>
          </p:cNvPr>
          <p:cNvSpPr txBox="1"/>
          <p:nvPr/>
        </p:nvSpPr>
        <p:spPr>
          <a:xfrm>
            <a:off x="6834909" y="1434088"/>
            <a:ext cx="50522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“Why is the number of cases plummeting much faster than experts predicted?....</a:t>
            </a:r>
          </a:p>
          <a:p>
            <a:endParaRPr lang="en-US" sz="2000" i="1" dirty="0"/>
          </a:p>
          <a:p>
            <a:r>
              <a:rPr lang="en-US" sz="2000" i="1" dirty="0"/>
              <a:t>In large part because natural immunity from prior infection is far more common than can be measured by testing. Testing has been capturing only from 10% to 25% of infections, depending on when during the pandemic someone got the virus. Applying a time-weighted case capture average of 1 in 6.5 to the cumulative 28 million confirmed cases would mean about 55% of Americans have natural immunity.”</a:t>
            </a:r>
          </a:p>
        </p:txBody>
      </p:sp>
    </p:spTree>
    <p:extLst>
      <p:ext uri="{BB962C8B-B14F-4D97-AF65-F5344CB8AC3E}">
        <p14:creationId xmlns:p14="http://schemas.microsoft.com/office/powerpoint/2010/main" val="51980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199" y="1825625"/>
            <a:ext cx="10515601" cy="41675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medications, vitamins, or supplements have been shown to prevent the disease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until mid-December, the best way to prevent illness—avoid being exposed to this virus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Vaccination</a:t>
            </a:r>
          </a:p>
          <a:p>
            <a:pPr marL="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9683" y="6003236"/>
            <a:ext cx="489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Source: https://www.cdc.gov/coronavirus/2019-ncov/about/prevention.html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4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48BA21-EEAB-46CF-9EEA-D944E856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595312"/>
            <a:ext cx="65055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7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B7946-3B66-456A-98B3-AB9D8EE8F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22" y="257093"/>
            <a:ext cx="1286882" cy="1341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D5B103-7346-4BC9-BC73-0C8ED131CDA7}"/>
              </a:ext>
            </a:extLst>
          </p:cNvPr>
          <p:cNvSpPr txBox="1"/>
          <p:nvPr/>
        </p:nvSpPr>
        <p:spPr>
          <a:xfrm>
            <a:off x="1542550" y="636103"/>
            <a:ext cx="14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Lipid nanoparticle surrounding mRNA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63009-E844-4B9B-B4DF-1BC24780D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36" y="1659477"/>
            <a:ext cx="3167968" cy="4377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7EDF8-1FC1-4442-890C-73036A3AF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704" y="355822"/>
            <a:ext cx="3142834" cy="4468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883CCF-8E93-428D-9524-AD187F874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081" y="2615978"/>
            <a:ext cx="3175575" cy="4122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8DEA36-C7BD-4543-AA5F-3378DFEF0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130" y="119271"/>
            <a:ext cx="3151134" cy="446863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0FD10B-32F2-4CF8-A379-5CFC72F3AA59}"/>
              </a:ext>
            </a:extLst>
          </p:cNvPr>
          <p:cNvCxnSpPr>
            <a:cxnSpLocks/>
          </p:cNvCxnSpPr>
          <p:nvPr/>
        </p:nvCxnSpPr>
        <p:spPr>
          <a:xfrm>
            <a:off x="917563" y="1659477"/>
            <a:ext cx="243327" cy="558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D8FCE8-52CD-4F06-B9DC-F559016D8805}"/>
              </a:ext>
            </a:extLst>
          </p:cNvPr>
          <p:cNvCxnSpPr>
            <a:cxnSpLocks/>
          </p:cNvCxnSpPr>
          <p:nvPr/>
        </p:nvCxnSpPr>
        <p:spPr>
          <a:xfrm flipV="1">
            <a:off x="3228230" y="3283889"/>
            <a:ext cx="842838" cy="6758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753A8B-C543-4C0B-9129-ED076FA71879}"/>
              </a:ext>
            </a:extLst>
          </p:cNvPr>
          <p:cNvCxnSpPr>
            <a:cxnSpLocks/>
          </p:cNvCxnSpPr>
          <p:nvPr/>
        </p:nvCxnSpPr>
        <p:spPr>
          <a:xfrm flipV="1">
            <a:off x="5454518" y="3467100"/>
            <a:ext cx="1274280" cy="4926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B9800B-AEA5-4DA4-B41E-183991C3EAC6}"/>
              </a:ext>
            </a:extLst>
          </p:cNvPr>
          <p:cNvCxnSpPr>
            <a:cxnSpLocks/>
          </p:cNvCxnSpPr>
          <p:nvPr/>
        </p:nvCxnSpPr>
        <p:spPr>
          <a:xfrm flipV="1">
            <a:off x="6091658" y="1552827"/>
            <a:ext cx="3087732" cy="386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D07DFF7-3D86-472F-88AC-DC27DEACC95C}"/>
              </a:ext>
            </a:extLst>
          </p:cNvPr>
          <p:cNvSpPr txBox="1"/>
          <p:nvPr/>
        </p:nvSpPr>
        <p:spPr>
          <a:xfrm>
            <a:off x="8992925" y="6170211"/>
            <a:ext cx="305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mRNA Vaccines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1877" y="119271"/>
            <a:ext cx="8737600" cy="66357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A2309-4332-4A2A-8A22-76FF1C8F64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0364"/>
            <a:ext cx="8534399" cy="5200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9ED1B-8053-4868-A0BA-D8AE25F7DB0A}"/>
              </a:ext>
            </a:extLst>
          </p:cNvPr>
          <p:cNvSpPr txBox="1"/>
          <p:nvPr/>
        </p:nvSpPr>
        <p:spPr>
          <a:xfrm>
            <a:off x="7398327" y="6179127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Johnson &amp; Johnson COVID vaccine.</a:t>
            </a:r>
          </a:p>
        </p:txBody>
      </p:sp>
    </p:spTree>
    <p:extLst>
      <p:ext uri="{BB962C8B-B14F-4D97-AF65-F5344CB8AC3E}">
        <p14:creationId xmlns:p14="http://schemas.microsoft.com/office/powerpoint/2010/main" val="1431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15"/>
            <a:ext cx="10515600" cy="148287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40000"/>
                </a:solidFill>
                <a:latin typeface="+mn-lt"/>
              </a:rPr>
              <a:t>Key Pfizer results: Cumulative Incidence Curves for the First COVID-19 Occurrence After Dose 1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09" b="23466"/>
          <a:stretch/>
        </p:blipFill>
        <p:spPr>
          <a:xfrm>
            <a:off x="2327567" y="1756591"/>
            <a:ext cx="8189261" cy="4893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0617" y="1893460"/>
            <a:ext cx="13580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Placebo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45545" y="5297076"/>
            <a:ext cx="18069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BNT 162b2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398" y="2802771"/>
            <a:ext cx="21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Cumulative Incidence of COVID-19 Occurrence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1274" y="6376980"/>
            <a:ext cx="3939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Days After Dose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3395" y="6465520"/>
            <a:ext cx="278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VRBPAC Briefing Document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4721D-F189-4147-986F-338538B04495}"/>
              </a:ext>
            </a:extLst>
          </p:cNvPr>
          <p:cNvSpPr txBox="1"/>
          <p:nvPr/>
        </p:nvSpPr>
        <p:spPr>
          <a:xfrm>
            <a:off x="3149600" y="3467100"/>
            <a:ext cx="26190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Start to get immunity 10-14 days after first dose.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DED49E-E376-47AA-B286-45970C294C2D}"/>
              </a:ext>
            </a:extLst>
          </p:cNvPr>
          <p:cNvCxnSpPr>
            <a:cxnSpLocks/>
          </p:cNvCxnSpPr>
          <p:nvPr/>
        </p:nvCxnSpPr>
        <p:spPr>
          <a:xfrm>
            <a:off x="3677027" y="4113431"/>
            <a:ext cx="1" cy="1349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740000"/>
                </a:solidFill>
                <a:latin typeface="+mn-lt"/>
              </a:rPr>
              <a:t>Remember when……..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1033"/>
            <a:ext cx="10515600" cy="3975929"/>
          </a:xfrm>
        </p:spPr>
        <p:txBody>
          <a:bodyPr>
            <a:normAutofit/>
          </a:bodyPr>
          <a:lstStyle/>
          <a:p>
            <a:r>
              <a:rPr lang="en-US" sz="3600" dirty="0"/>
              <a:t>On 31 December 2019, the WHO China Country Office was informed of cases of pneumonia of unknown etiology (unknown cause) detected in Wuhan City, Hubei Province of China.</a:t>
            </a:r>
          </a:p>
        </p:txBody>
      </p:sp>
    </p:spTree>
    <p:extLst>
      <p:ext uri="{BB962C8B-B14F-4D97-AF65-F5344CB8AC3E}">
        <p14:creationId xmlns:p14="http://schemas.microsoft.com/office/powerpoint/2010/main" val="1835153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9B9EEE-0B6E-4DF5-BBF3-1BD02128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Nationwide Mass Vaccination - Israel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C76B2-C15E-4BE3-BC51-EE0F5706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64" y="1871374"/>
            <a:ext cx="6419272" cy="4399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7CC9E-E7A4-4DFE-BC70-C3703DD24A76}"/>
              </a:ext>
            </a:extLst>
          </p:cNvPr>
          <p:cNvSpPr txBox="1"/>
          <p:nvPr/>
        </p:nvSpPr>
        <p:spPr>
          <a:xfrm>
            <a:off x="8377382" y="6474691"/>
            <a:ext cx="33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Dagan N, et al. </a:t>
            </a:r>
            <a:r>
              <a:rPr lang="en-US" sz="1200" i="1" dirty="0"/>
              <a:t>N </a:t>
            </a:r>
            <a:r>
              <a:rPr lang="en-US" sz="1200" i="1" dirty="0" err="1"/>
              <a:t>Engl</a:t>
            </a:r>
            <a:r>
              <a:rPr lang="en-US" sz="1200" i="1" dirty="0"/>
              <a:t> J Med</a:t>
            </a:r>
            <a:r>
              <a:rPr lang="en-US" sz="1200" dirty="0"/>
              <a:t>. February </a:t>
            </a:r>
            <a:r>
              <a:rPr lang="en-US" sz="1200" dirty="0" smtClean="0"/>
              <a:t>24, </a:t>
            </a:r>
            <a:r>
              <a:rPr lang="en-US" sz="1200" dirty="0"/>
              <a:t>2021.</a:t>
            </a:r>
          </a:p>
        </p:txBody>
      </p:sp>
    </p:spTree>
    <p:extLst>
      <p:ext uri="{BB962C8B-B14F-4D97-AF65-F5344CB8AC3E}">
        <p14:creationId xmlns:p14="http://schemas.microsoft.com/office/powerpoint/2010/main" val="819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5295-3CF9-40D3-AADE-FA3B2563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Variant Strains of SARS-CoV-2 Virus – new US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50038-91C3-45B2-93AB-3CAAAF000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311"/>
            <a:ext cx="10515600" cy="4054652"/>
          </a:xfrm>
        </p:spPr>
        <p:txBody>
          <a:bodyPr>
            <a:normAutofit/>
          </a:bodyPr>
          <a:lstStyle/>
          <a:p>
            <a:r>
              <a:rPr lang="en-US" sz="3200" dirty="0"/>
              <a:t>At least 7 different variants have been identified in the US.</a:t>
            </a:r>
          </a:p>
          <a:p>
            <a:r>
              <a:rPr lang="en-US" sz="3200" dirty="0"/>
              <a:t>Some common mutations that may affect spread of the virus.</a:t>
            </a:r>
          </a:p>
          <a:p>
            <a:r>
              <a:rPr lang="en-US" sz="3200" dirty="0"/>
              <a:t>Often local spread of the variant strain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11395-F849-45FF-A1C1-C283C733AE5A}"/>
              </a:ext>
            </a:extLst>
          </p:cNvPr>
          <p:cNvSpPr txBox="1"/>
          <p:nvPr/>
        </p:nvSpPr>
        <p:spPr>
          <a:xfrm>
            <a:off x="6671733" y="6289853"/>
            <a:ext cx="5113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https://www.medrxiv.org/content/10.1101/2021.02.12.21251658v1</a:t>
            </a:r>
          </a:p>
        </p:txBody>
      </p:sp>
    </p:spTree>
    <p:extLst>
      <p:ext uri="{BB962C8B-B14F-4D97-AF65-F5344CB8AC3E}">
        <p14:creationId xmlns:p14="http://schemas.microsoft.com/office/powerpoint/2010/main" val="11700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C049-7C40-4359-95EC-1A1B67F5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Key Variant Strains Identified in the US*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C15DCB-8EF4-4A76-BF75-7013EF49A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82811"/>
              </p:ext>
            </p:extLst>
          </p:nvPr>
        </p:nvGraphicFramePr>
        <p:xfrm>
          <a:off x="838200" y="1419228"/>
          <a:ext cx="10515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3044">
                  <a:extLst>
                    <a:ext uri="{9D8B030D-6E8A-4147-A177-3AD203B41FA5}">
                      <a16:colId xmlns:a16="http://schemas.microsoft.com/office/drawing/2014/main" val="3101442954"/>
                    </a:ext>
                  </a:extLst>
                </a:gridCol>
                <a:gridCol w="5912556">
                  <a:extLst>
                    <a:ext uri="{9D8B030D-6E8A-4147-A177-3AD203B41FA5}">
                      <a16:colId xmlns:a16="http://schemas.microsoft.com/office/drawing/2014/main" val="189536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United Kingdom (UK) variant known as B.1.1.7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Higher rate of transmission which could lead to more cases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May be associated with an increased risk of death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 recent mutation of the spike protein that could limit the effectiveness of current vaccines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9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South Africa variant known as B.1.351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Vaccines currently used in the US may be less effective against this variant (studies pending)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More resistant to neutralization by convalescent plasma or by monoclonal antibodies used to treat 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4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Brazil variant known as P.1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Repeat COVID-19 infections reported in Brazil for people who have recovered from prior COVID disease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Effectiveness of the current vaccines against this variant is 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389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742318-AD32-407E-AE4E-BC6D6D597275}"/>
              </a:ext>
            </a:extLst>
          </p:cNvPr>
          <p:cNvSpPr txBox="1"/>
          <p:nvPr/>
        </p:nvSpPr>
        <p:spPr>
          <a:xfrm>
            <a:off x="6389511" y="5689599"/>
            <a:ext cx="4955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Cases in the US: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B.1.1.7 – 2,400 cases, 46 states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B.1.351 – 53 cases, 16 states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P.1 – 10 cases, 5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044E4-5E58-4098-AF57-3B88560509A2}"/>
              </a:ext>
            </a:extLst>
          </p:cNvPr>
          <p:cNvSpPr txBox="1"/>
          <p:nvPr/>
        </p:nvSpPr>
        <p:spPr>
          <a:xfrm>
            <a:off x="5726545" y="5264727"/>
            <a:ext cx="5627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https://www.cdc.gov/coronavirus/2019-ncov/transmission/variant-cases.html</a:t>
            </a:r>
          </a:p>
        </p:txBody>
      </p:sp>
    </p:spTree>
    <p:extLst>
      <p:ext uri="{BB962C8B-B14F-4D97-AF65-F5344CB8AC3E}">
        <p14:creationId xmlns:p14="http://schemas.microsoft.com/office/powerpoint/2010/main" val="22656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173FA-B7C7-4779-970A-9C5EFB5D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88" y="1715911"/>
            <a:ext cx="8356959" cy="3628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9153A5-3B7D-4057-A0A0-CB6B5DAA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47" y="373768"/>
            <a:ext cx="61531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1C93-8C42-4EBB-AE7B-4C011670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352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40000"/>
                </a:solidFill>
                <a:latin typeface="+mn-lt"/>
              </a:rPr>
              <a:t>Going Forward</a:t>
            </a:r>
          </a:p>
        </p:txBody>
      </p:sp>
    </p:spTree>
    <p:extLst>
      <p:ext uri="{BB962C8B-B14F-4D97-AF65-F5344CB8AC3E}">
        <p14:creationId xmlns:p14="http://schemas.microsoft.com/office/powerpoint/2010/main" val="38496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068379-3379-4442-B0A2-0A526717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Many Unknowns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F30AB-0E5D-45F9-ACE1-CB1789642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of the variant strains</a:t>
            </a:r>
          </a:p>
          <a:p>
            <a:r>
              <a:rPr lang="en-US" dirty="0"/>
              <a:t>Duration of immunity – natural and active from vaccination</a:t>
            </a:r>
          </a:p>
          <a:p>
            <a:pPr lvl="1"/>
            <a:r>
              <a:rPr lang="en-US" dirty="0"/>
              <a:t>Will we be receiving booster doses or multi-valent COVID vaccines in the future?</a:t>
            </a:r>
          </a:p>
          <a:p>
            <a:r>
              <a:rPr lang="en-US" dirty="0"/>
              <a:t>Is this virus seasonal? – it will likely be endemic.</a:t>
            </a:r>
          </a:p>
          <a:p>
            <a:r>
              <a:rPr lang="en-US" dirty="0"/>
              <a:t>What will be the impact of those who have prolonged symptoms?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6F1-8035-4F87-8AF7-A2C23E87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40000"/>
                </a:solidFill>
                <a:latin typeface="+mn-lt"/>
              </a:rPr>
              <a:t>Post-acute Sequelae of SARS-CoV-2 Infection (PASC)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A9B6C-E668-45B0-816E-30B70ECB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“Long-haulers” who have symptoms for weeks to months (at least 28 days)</a:t>
            </a:r>
          </a:p>
          <a:p>
            <a:endParaRPr lang="en-US" dirty="0"/>
          </a:p>
          <a:p>
            <a:r>
              <a:rPr lang="en-US" dirty="0"/>
              <a:t>Up to 10% of those who test positive – 60-80% are women</a:t>
            </a:r>
          </a:p>
          <a:p>
            <a:endParaRPr lang="en-US" dirty="0"/>
          </a:p>
          <a:p>
            <a:r>
              <a:rPr lang="en-US" dirty="0"/>
              <a:t>Fatigue, shortness of breath, cough, joint pain, and chest pain most common</a:t>
            </a:r>
          </a:p>
          <a:p>
            <a:pPr lvl="1"/>
            <a:r>
              <a:rPr lang="en-US" dirty="0"/>
              <a:t>“Brain fog,” depression, muscle pain, headache, intermittent fever, palpitations</a:t>
            </a:r>
          </a:p>
          <a:p>
            <a:pPr lvl="1"/>
            <a:r>
              <a:rPr lang="en-US" dirty="0"/>
              <a:t>In addition to myocardial damage, pulmonary scarring, strokes and VTE events</a:t>
            </a:r>
          </a:p>
        </p:txBody>
      </p:sp>
    </p:spTree>
    <p:extLst>
      <p:ext uri="{BB962C8B-B14F-4D97-AF65-F5344CB8AC3E}">
        <p14:creationId xmlns:p14="http://schemas.microsoft.com/office/powerpoint/2010/main" val="258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graph shows pneumonia and influenza (P&amp;I) mortality data provided to CDC by the National Center for Health Statistics (NCHS) Mortality Reporting System.">
            <a:extLst>
              <a:ext uri="{FF2B5EF4-FFF2-40B4-BE49-F238E27FC236}">
                <a16:creationId xmlns:a16="http://schemas.microsoft.com/office/drawing/2014/main" id="{68429379-103E-44AF-B33D-3EFCA9A4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81000"/>
            <a:ext cx="9525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0C46BF-063A-42F0-A740-E1F775CAE486}"/>
              </a:ext>
            </a:extLst>
          </p:cNvPr>
          <p:cNvSpPr txBox="1"/>
          <p:nvPr/>
        </p:nvSpPr>
        <p:spPr>
          <a:xfrm>
            <a:off x="4898003" y="6535972"/>
            <a:ext cx="702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https://www.cdc.gov/coronavirus/2019-ncov/covid-data/covidview/01042021/nchs-mortality-report.html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99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ABD8-FE0D-4D5B-9EB7-D896098A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This is a 100-year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8CC0-069D-43B6-8A89-8E6D2E340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Has impacted the lives of so many in our country and had an enormous economic impact</a:t>
            </a:r>
          </a:p>
          <a:p>
            <a:endParaRPr lang="en-US" dirty="0"/>
          </a:p>
          <a:p>
            <a:r>
              <a:rPr lang="en-US" dirty="0"/>
              <a:t>Highlighted many of the weaknesses we had in our public health preparedness</a:t>
            </a:r>
          </a:p>
          <a:p>
            <a:endParaRPr lang="en-US" dirty="0"/>
          </a:p>
          <a:p>
            <a:r>
              <a:rPr lang="en-US" dirty="0"/>
              <a:t>Brought out the best in medical innovation to preserve life and start preventing this disease</a:t>
            </a:r>
          </a:p>
          <a:p>
            <a:endParaRPr lang="en-US" dirty="0"/>
          </a:p>
          <a:p>
            <a:r>
              <a:rPr lang="en-US" dirty="0"/>
              <a:t>Despite all of the improvements, this is not yet over!</a:t>
            </a:r>
          </a:p>
        </p:txBody>
      </p:sp>
    </p:spTree>
    <p:extLst>
      <p:ext uri="{BB962C8B-B14F-4D97-AF65-F5344CB8AC3E}">
        <p14:creationId xmlns:p14="http://schemas.microsoft.com/office/powerpoint/2010/main" val="19434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95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740000"/>
                </a:solidFill>
                <a:latin typeface="+mn-lt"/>
              </a:rPr>
              <a:t>d</a:t>
            </a:r>
            <a:r>
              <a:rPr lang="en-US" sz="2400" b="1" dirty="0" smtClean="0">
                <a:solidFill>
                  <a:srgbClr val="740000"/>
                </a:solidFill>
                <a:latin typeface="+mn-lt"/>
              </a:rPr>
              <a:t>ale-bratzler@ouhsc.edu</a:t>
            </a:r>
            <a:endParaRPr lang="en-US" sz="2400" b="1" dirty="0">
              <a:solidFill>
                <a:srgbClr val="74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E51A11-1B02-4BCE-A7D7-5830A95918E8}"/>
              </a:ext>
            </a:extLst>
          </p:cNvPr>
          <p:cNvSpPr txBox="1"/>
          <p:nvPr/>
        </p:nvSpPr>
        <p:spPr>
          <a:xfrm>
            <a:off x="9111632" y="882032"/>
            <a:ext cx="28160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the world*: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114,217,365 Cases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2,533,014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sz="2400" b="1" dirty="0"/>
              <a:t>In the United States: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28,606,224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513,092 Deaths</a:t>
            </a:r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D5BDA-2815-45C3-A52F-2522742E0A70}"/>
              </a:ext>
            </a:extLst>
          </p:cNvPr>
          <p:cNvSpPr txBox="1"/>
          <p:nvPr/>
        </p:nvSpPr>
        <p:spPr>
          <a:xfrm>
            <a:off x="9482952" y="6389436"/>
            <a:ext cx="25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*March 1,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DD42F-874B-4495-B275-DF2B9B185ED3}"/>
              </a:ext>
            </a:extLst>
          </p:cNvPr>
          <p:cNvSpPr txBox="1"/>
          <p:nvPr/>
        </p:nvSpPr>
        <p:spPr>
          <a:xfrm>
            <a:off x="2528515" y="5975968"/>
            <a:ext cx="593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United States has:	4.25% of the world’s population</a:t>
            </a:r>
          </a:p>
          <a:p>
            <a:r>
              <a:rPr lang="en-US" dirty="0"/>
              <a:t>		</a:t>
            </a:r>
            <a:r>
              <a:rPr lang="en-US"/>
              <a:t>	25% </a:t>
            </a:r>
            <a:r>
              <a:rPr lang="en-US" dirty="0"/>
              <a:t>of the COVID cases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14" y="393456"/>
            <a:ext cx="7591425" cy="5086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32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18" y="97285"/>
            <a:ext cx="5541835" cy="6239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29984" y="6446520"/>
            <a:ext cx="5084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Prather KA, et al. Reducing transmission of SARS-CoV-2. </a:t>
            </a:r>
            <a:r>
              <a:rPr lang="en-US" sz="1200" i="1" dirty="0"/>
              <a:t>Science</a:t>
            </a:r>
            <a:r>
              <a:rPr lang="en-US" sz="1200" dirty="0"/>
              <a:t>. May 27, 2020.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13CE1-6296-4F46-9DB0-AF5306DDEFAA}"/>
              </a:ext>
            </a:extLst>
          </p:cNvPr>
          <p:cNvSpPr txBox="1"/>
          <p:nvPr/>
        </p:nvSpPr>
        <p:spPr>
          <a:xfrm>
            <a:off x="6409944" y="766932"/>
            <a:ext cx="52769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40000"/>
                </a:solidFill>
              </a:rPr>
              <a:t>You get infected when you breathe in the droplets and aerosols that come out of someone else’s nose or mouth!</a:t>
            </a:r>
          </a:p>
          <a:p>
            <a:endParaRPr lang="en-US" sz="3600" b="1" i="1" dirty="0">
              <a:solidFill>
                <a:srgbClr val="740000"/>
              </a:solidFill>
            </a:endParaRPr>
          </a:p>
          <a:p>
            <a:r>
              <a:rPr lang="en-US" sz="3600" b="1" i="1" dirty="0">
                <a:solidFill>
                  <a:srgbClr val="740000"/>
                </a:solidFill>
              </a:rPr>
              <a:t>Likelihood of transmission is 18.7-fold greater indoors than outdoors.</a:t>
            </a:r>
          </a:p>
        </p:txBody>
      </p:sp>
    </p:spTree>
    <p:extLst>
      <p:ext uri="{BB962C8B-B14F-4D97-AF65-F5344CB8AC3E}">
        <p14:creationId xmlns:p14="http://schemas.microsoft.com/office/powerpoint/2010/main" val="377723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32805-34B1-4A6D-8B1A-14EF5D1B9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521333"/>
            <a:ext cx="9855200" cy="5743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3042C-20CD-4A48-AE4A-EF3240541DC0}"/>
              </a:ext>
            </a:extLst>
          </p:cNvPr>
          <p:cNvSpPr txBox="1"/>
          <p:nvPr/>
        </p:nvSpPr>
        <p:spPr>
          <a:xfrm>
            <a:off x="6096000" y="6280729"/>
            <a:ext cx="563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https://newsnetwork.mayoclinic.org/discussion/mayo-clinic-research-confirms-critical-role-of-masks-in-preventing-covid-19-infection/</a:t>
            </a:r>
          </a:p>
        </p:txBody>
      </p:sp>
    </p:spTree>
    <p:extLst>
      <p:ext uri="{BB962C8B-B14F-4D97-AF65-F5344CB8AC3E}">
        <p14:creationId xmlns:p14="http://schemas.microsoft.com/office/powerpoint/2010/main" val="331520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09AF-723D-4729-AB60-07523F13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4F62-2F83-41CA-BDC6-65437734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Consistently when you look at studies documenting person to person spread of the disease, the majority of events occur in settings where people take off their masks.</a:t>
            </a:r>
          </a:p>
          <a:p>
            <a:endParaRPr lang="en-US" sz="3200" dirty="0"/>
          </a:p>
          <a:p>
            <a:r>
              <a:rPr lang="en-US" sz="3200" dirty="0"/>
              <a:t>Household contacts are also a common source of infection.</a:t>
            </a:r>
          </a:p>
        </p:txBody>
      </p:sp>
    </p:spTree>
    <p:extLst>
      <p:ext uri="{BB962C8B-B14F-4D97-AF65-F5344CB8AC3E}">
        <p14:creationId xmlns:p14="http://schemas.microsoft.com/office/powerpoint/2010/main" val="292769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7CEA3-EEFA-4BEA-97DB-F11F7A68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464" y="341721"/>
            <a:ext cx="8677072" cy="6174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7CBF69-CD42-44B1-B458-E2C869586B5F}"/>
              </a:ext>
            </a:extLst>
          </p:cNvPr>
          <p:cNvSpPr txBox="1"/>
          <p:nvPr/>
        </p:nvSpPr>
        <p:spPr>
          <a:xfrm>
            <a:off x="8229600" y="6502400"/>
            <a:ext cx="349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i="1" dirty="0"/>
              <a:t>N Engl J Med</a:t>
            </a:r>
            <a:r>
              <a:rPr lang="sv-SE" sz="1200" dirty="0"/>
              <a:t>.  2020 Oct 29;383( 1757 1766.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956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1341-16DD-4DA9-8B67-F005A8B8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96" y="283002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40000"/>
                </a:solidFill>
                <a:latin typeface="+mn-lt"/>
              </a:rPr>
              <a:t>Where are we at now?</a:t>
            </a:r>
          </a:p>
        </p:txBody>
      </p:sp>
    </p:spTree>
    <p:extLst>
      <p:ext uri="{BB962C8B-B14F-4D97-AF65-F5344CB8AC3E}">
        <p14:creationId xmlns:p14="http://schemas.microsoft.com/office/powerpoint/2010/main" val="1606205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710641250,Y:\Influenza\Pandemic Preparedness\2019-nCoV\Webinar\COVID-19 Student Training Level 1_audio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awendelb\AppData\Local\Temp\PR\data\asimages\{848359E4-C868-4E46-B400-F6EB01B67D08}_13.png&quot;/&gt;&lt;left val=&quot;40&quot;/&gt;&lt;top val=&quot;28&quot;/&gt;&lt;width val=&quot;854&quot;/&gt;&lt;height val=&quot;11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5&quot;/&gt;&lt;lineCharCount val=&quot;11&quot;/&gt;&lt;lineCharCount val=&quot;22&quot;/&gt;&lt;lineCharCount val=&quot;57&quot;/&gt;&lt;lineCharCount val=&quot;51&quot;/&gt;&lt;lineCharCount val=&quot;11&quot;/&gt;&lt;lineCharCount val=&quot;1&quot;/&gt;&lt;lineCharCount val=&quot;72&quot;/&gt;&lt;/TableIndex&gt;&lt;/ShapeTextInfo&gt;"/>
  <p:tag name="HTML_SHAPEINFO" val="&lt;ThreeDShapeInfo&gt;&lt;uuid val=&quot;&quot;/&gt;&lt;isInvalidForFieldText val=&quot;0&quot;/&gt;&lt;Image&gt;&lt;filename val=&quot;C:\Users\awendelb\AppData\Local\Temp\PR\data\asimages\{FC2E5D7F-603D-40C9-8B83-D8457A96AE11}_13.png&quot;/&gt;&lt;left val=&quot;57&quot;/&gt;&lt;top val=&quot;135&quot;/&gt;&lt;width val=&quot;759&quot;/&gt;&lt;height val=&quot;33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EF142E9CA034C80669D7030E04B21" ma:contentTypeVersion="10" ma:contentTypeDescription="Create a new document." ma:contentTypeScope="" ma:versionID="5185d455ac6afd6c6cd5360a6f046bbe">
  <xsd:schema xmlns:xsd="http://www.w3.org/2001/XMLSchema" xmlns:xs="http://www.w3.org/2001/XMLSchema" xmlns:p="http://schemas.microsoft.com/office/2006/metadata/properties" xmlns:ns3="c2333e0f-d20e-4137-bda6-59ca9e36010b" targetNamespace="http://schemas.microsoft.com/office/2006/metadata/properties" ma:root="true" ma:fieldsID="cca58c39f089f87256064b56e99e17e5" ns3:_="">
    <xsd:import namespace="c2333e0f-d20e-4137-bda6-59ca9e3601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33e0f-d20e-4137-bda6-59ca9e360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CF1676-2261-4663-B221-E51BA8464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87B34-47F9-4E5F-B706-4E60D4EAE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33e0f-d20e-4137-bda6-59ca9e3601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DDAA2C-E3DE-4B61-AFB2-AB0BEDA36ADE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2333e0f-d20e-4137-bda6-59ca9e36010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1695</Words>
  <Application>Microsoft Office PowerPoint</Application>
  <PresentationFormat>Widescreen</PresentationFormat>
  <Paragraphs>457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Guardian TextSans Web</vt:lpstr>
      <vt:lpstr>Office Theme</vt:lpstr>
      <vt:lpstr>COVID-19 Cases in Oklahoma</vt:lpstr>
      <vt:lpstr>PowerPoint Presentation</vt:lpstr>
      <vt:lpstr>Remember when……..</vt:lpstr>
      <vt:lpstr>PowerPoint Presentation</vt:lpstr>
      <vt:lpstr>PowerPoint Presentation</vt:lpstr>
      <vt:lpstr>PowerPoint Presentation</vt:lpstr>
      <vt:lpstr>Transmission</vt:lpstr>
      <vt:lpstr>PowerPoint Presentation</vt:lpstr>
      <vt:lpstr>Where are we at now?</vt:lpstr>
      <vt:lpstr>PowerPoint Presentation</vt:lpstr>
      <vt:lpstr>National Ranking – Cases per 100,000 Population Top Ten</vt:lpstr>
      <vt:lpstr>Daily New Cases with 7-day Rolling Average Oklahoma</vt:lpstr>
      <vt:lpstr>Seven-day Rolling Average of New Cases Oklahoma – Last 14 days</vt:lpstr>
      <vt:lpstr>PowerPoint Presentation</vt:lpstr>
      <vt:lpstr>PowerPoint Presentation</vt:lpstr>
      <vt:lpstr>PowerPoint Presentation</vt:lpstr>
      <vt:lpstr>What accounts for the tremendous drop in cases?</vt:lpstr>
      <vt:lpstr>PowerPoint Presentation</vt:lpstr>
      <vt:lpstr>PowerPoint Presentation</vt:lpstr>
      <vt:lpstr>The “iceberg” effect</vt:lpstr>
      <vt:lpstr>Herd Immunity</vt:lpstr>
      <vt:lpstr>PowerPoint Presentation</vt:lpstr>
      <vt:lpstr>PowerPoint Presentation</vt:lpstr>
      <vt:lpstr>PowerPoint Presentation</vt:lpstr>
      <vt:lpstr>Prevention</vt:lpstr>
      <vt:lpstr>PowerPoint Presentation</vt:lpstr>
      <vt:lpstr>PowerPoint Presentation</vt:lpstr>
      <vt:lpstr>PowerPoint Presentation</vt:lpstr>
      <vt:lpstr>Key Pfizer results: Cumulative Incidence Curves for the First COVID-19 Occurrence After Dose 1 </vt:lpstr>
      <vt:lpstr>Nationwide Mass Vaccination - Israel</vt:lpstr>
      <vt:lpstr>Variant Strains of SARS-CoV-2 Virus – new US Variants</vt:lpstr>
      <vt:lpstr>Key Variant Strains Identified in the US*</vt:lpstr>
      <vt:lpstr>PowerPoint Presentation</vt:lpstr>
      <vt:lpstr>Going Forward</vt:lpstr>
      <vt:lpstr>Many Unknowns</vt:lpstr>
      <vt:lpstr>Post-acute Sequelae of SARS-CoV-2 Infection (PASC)</vt:lpstr>
      <vt:lpstr>PowerPoint Presentation</vt:lpstr>
      <vt:lpstr>This is a 100-year pandemic</vt:lpstr>
      <vt:lpstr>dale-bratzler@ouhsc.edu</vt:lpstr>
    </vt:vector>
  </TitlesOfParts>
  <Company>OUHSC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Bratzler, Dale W (HSC)</dc:creator>
  <cp:lastModifiedBy>Bratzler, Dale W (HSC)</cp:lastModifiedBy>
  <cp:revision>35</cp:revision>
  <cp:lastPrinted>2020-12-02T16:33:59Z</cp:lastPrinted>
  <dcterms:created xsi:type="dcterms:W3CDTF">2020-04-15T18:44:35Z</dcterms:created>
  <dcterms:modified xsi:type="dcterms:W3CDTF">2021-03-04T15:32:01Z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0x010100433EF142E9CA034C80669D7030E04B21</vt:lpwstr>
  </property>
</Properties>
</file>