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33"/>
  </p:notesMasterIdLst>
  <p:handoutMasterIdLst>
    <p:handoutMasterId r:id="rId34"/>
  </p:handoutMasterIdLst>
  <p:sldIdLst>
    <p:sldId id="299" r:id="rId2"/>
    <p:sldId id="409" r:id="rId3"/>
    <p:sldId id="404" r:id="rId4"/>
    <p:sldId id="274" r:id="rId5"/>
    <p:sldId id="327" r:id="rId6"/>
    <p:sldId id="328" r:id="rId7"/>
    <p:sldId id="312" r:id="rId8"/>
    <p:sldId id="416" r:id="rId9"/>
    <p:sldId id="372" r:id="rId10"/>
    <p:sldId id="329" r:id="rId11"/>
    <p:sldId id="415" r:id="rId12"/>
    <p:sldId id="411" r:id="rId13"/>
    <p:sldId id="410" r:id="rId14"/>
    <p:sldId id="371" r:id="rId15"/>
    <p:sldId id="326" r:id="rId16"/>
    <p:sldId id="320" r:id="rId17"/>
    <p:sldId id="426" r:id="rId18"/>
    <p:sldId id="425" r:id="rId19"/>
    <p:sldId id="412" r:id="rId20"/>
    <p:sldId id="413" r:id="rId21"/>
    <p:sldId id="375" r:id="rId22"/>
    <p:sldId id="423" r:id="rId23"/>
    <p:sldId id="424" r:id="rId24"/>
    <p:sldId id="417" r:id="rId25"/>
    <p:sldId id="418" r:id="rId26"/>
    <p:sldId id="414" r:id="rId27"/>
    <p:sldId id="402" r:id="rId28"/>
    <p:sldId id="419" r:id="rId29"/>
    <p:sldId id="427" r:id="rId30"/>
    <p:sldId id="355" r:id="rId31"/>
    <p:sldId id="266" r:id="rId32"/>
  </p:sldIdLst>
  <p:sldSz cx="12188825" cy="6858000"/>
  <p:notesSz cx="6858000" cy="92408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F4457-1DDC-49A7-9D1C-554EF0853E06}">
          <p14:sldIdLst>
            <p14:sldId id="299"/>
            <p14:sldId id="409"/>
            <p14:sldId id="404"/>
            <p14:sldId id="274"/>
            <p14:sldId id="327"/>
            <p14:sldId id="328"/>
            <p14:sldId id="312"/>
            <p14:sldId id="416"/>
            <p14:sldId id="372"/>
            <p14:sldId id="329"/>
            <p14:sldId id="415"/>
            <p14:sldId id="411"/>
            <p14:sldId id="410"/>
            <p14:sldId id="371"/>
            <p14:sldId id="326"/>
            <p14:sldId id="320"/>
            <p14:sldId id="426"/>
            <p14:sldId id="425"/>
            <p14:sldId id="412"/>
            <p14:sldId id="413"/>
            <p14:sldId id="375"/>
            <p14:sldId id="423"/>
            <p14:sldId id="424"/>
            <p14:sldId id="417"/>
            <p14:sldId id="418"/>
            <p14:sldId id="414"/>
            <p14:sldId id="402"/>
            <p14:sldId id="419"/>
            <p14:sldId id="427"/>
            <p14:sldId id="355"/>
            <p14:sldId id="266"/>
          </p14:sldIdLst>
        </p14:section>
      </p14:sectionLst>
    </p:ext>
    <p:ext uri="{EFAFB233-063F-42B5-8137-9DF3F51BA10A}">
      <p15:sldGuideLst xmlns:p15="http://schemas.microsoft.com/office/powerpoint/2012/main">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p15:guide id="1" orient="horz" pos="2911"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yer, Kelli  (HSC)" initials="DK(" lastIdx="1" clrIdx="0">
    <p:extLst>
      <p:ext uri="{19B8F6BF-5375-455C-9EA6-DF929625EA0E}">
        <p15:presenceInfo xmlns:p15="http://schemas.microsoft.com/office/powerpoint/2012/main" userId="S-1-5-21-598231604-1040596609-1897138802-969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1907"/>
    <a:srgbClr val="00FFFF"/>
    <a:srgbClr val="FF9999"/>
    <a:srgbClr val="FFFFCC"/>
    <a:srgbClr val="FFFF99"/>
    <a:srgbClr val="FFFF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82" autoAdjust="0"/>
    <p:restoredTop sz="94660"/>
  </p:normalViewPr>
  <p:slideViewPr>
    <p:cSldViewPr>
      <p:cViewPr varScale="1">
        <p:scale>
          <a:sx n="92" d="100"/>
          <a:sy n="92" d="100"/>
        </p:scale>
        <p:origin x="108" y="498"/>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notesViewPr>
    <p:cSldViewPr showGuides="1">
      <p:cViewPr varScale="1">
        <p:scale>
          <a:sx n="76" d="100"/>
          <a:sy n="76" d="100"/>
        </p:scale>
        <p:origin x="1680" y="96"/>
      </p:cViewPr>
      <p:guideLst>
        <p:guide orient="horz" pos="2911"/>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2514" tIns="46258" rIns="92514" bIns="46258" rtlCol="0"/>
          <a:lstStyle>
            <a:lvl1pPr algn="l">
              <a:defRPr sz="1200"/>
            </a:lvl1pPr>
          </a:lstStyle>
          <a:p>
            <a:endParaRPr dirty="0"/>
          </a:p>
        </p:txBody>
      </p:sp>
      <p:sp>
        <p:nvSpPr>
          <p:cNvPr id="3" name="Date Placeholder 2"/>
          <p:cNvSpPr>
            <a:spLocks noGrp="1"/>
          </p:cNvSpPr>
          <p:nvPr>
            <p:ph type="dt" sz="quarter" idx="1"/>
          </p:nvPr>
        </p:nvSpPr>
        <p:spPr>
          <a:xfrm>
            <a:off x="3884613" y="0"/>
            <a:ext cx="2971800" cy="462042"/>
          </a:xfrm>
          <a:prstGeom prst="rect">
            <a:avLst/>
          </a:prstGeom>
        </p:spPr>
        <p:txBody>
          <a:bodyPr vert="horz" lIns="92514" tIns="46258" rIns="92514" bIns="46258" rtlCol="0"/>
          <a:lstStyle>
            <a:lvl1pPr algn="r">
              <a:defRPr sz="1200"/>
            </a:lvl1pPr>
          </a:lstStyle>
          <a:p>
            <a:fld id="{4954C6E1-AF92-4FB7-A013-0B520EBC30AE}" type="datetimeFigureOut">
              <a:rPr lang="en-US"/>
              <a:t>12/8/2020</a:t>
            </a:fld>
            <a:endParaRPr dirty="0"/>
          </a:p>
        </p:txBody>
      </p:sp>
      <p:sp>
        <p:nvSpPr>
          <p:cNvPr id="4" name="Footer Placeholder 3"/>
          <p:cNvSpPr>
            <a:spLocks noGrp="1"/>
          </p:cNvSpPr>
          <p:nvPr>
            <p:ph type="ftr" sz="quarter" idx="2"/>
          </p:nvPr>
        </p:nvSpPr>
        <p:spPr>
          <a:xfrm>
            <a:off x="0" y="8777192"/>
            <a:ext cx="2971800" cy="462042"/>
          </a:xfrm>
          <a:prstGeom prst="rect">
            <a:avLst/>
          </a:prstGeom>
        </p:spPr>
        <p:txBody>
          <a:bodyPr vert="horz" lIns="92514" tIns="46258" rIns="92514" bIns="46258" rtlCol="0" anchor="b"/>
          <a:lstStyle>
            <a:lvl1pPr algn="l">
              <a:defRPr sz="1200"/>
            </a:lvl1pPr>
          </a:lstStyle>
          <a:p>
            <a:endParaRPr dirty="0"/>
          </a:p>
        </p:txBody>
      </p:sp>
      <p:sp>
        <p:nvSpPr>
          <p:cNvPr id="5" name="Slide Number Placeholder 4"/>
          <p:cNvSpPr>
            <a:spLocks noGrp="1"/>
          </p:cNvSpPr>
          <p:nvPr>
            <p:ph type="sldNum" sz="quarter" idx="3"/>
          </p:nvPr>
        </p:nvSpPr>
        <p:spPr>
          <a:xfrm>
            <a:off x="3884613" y="8777192"/>
            <a:ext cx="2971800" cy="462042"/>
          </a:xfrm>
          <a:prstGeom prst="rect">
            <a:avLst/>
          </a:prstGeom>
        </p:spPr>
        <p:txBody>
          <a:bodyPr vert="horz" lIns="92514" tIns="46258" rIns="92514" bIns="46258" rtlCol="0" anchor="b"/>
          <a:lstStyle>
            <a:lvl1pPr algn="r">
              <a:defRPr sz="1200"/>
            </a:lvl1pPr>
          </a:lstStyle>
          <a:p>
            <a:fld id="{DA52D9BF-D574-4807-B36C-9E2A025BE826}" type="slidenum">
              <a:rPr/>
              <a:t>‹#›</a:t>
            </a:fld>
            <a:endParaRPr dirty="0"/>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2514" tIns="46258" rIns="92514" bIns="46258" rtlCol="0"/>
          <a:lstStyle>
            <a:lvl1pPr algn="l">
              <a:defRPr sz="1200"/>
            </a:lvl1pPr>
          </a:lstStyle>
          <a:p>
            <a:endParaRPr dirty="0"/>
          </a:p>
        </p:txBody>
      </p:sp>
      <p:sp>
        <p:nvSpPr>
          <p:cNvPr id="3" name="Date Placeholder 2"/>
          <p:cNvSpPr>
            <a:spLocks noGrp="1"/>
          </p:cNvSpPr>
          <p:nvPr>
            <p:ph type="dt" idx="1"/>
          </p:nvPr>
        </p:nvSpPr>
        <p:spPr>
          <a:xfrm>
            <a:off x="3884613" y="0"/>
            <a:ext cx="2971800" cy="462042"/>
          </a:xfrm>
          <a:prstGeom prst="rect">
            <a:avLst/>
          </a:prstGeom>
        </p:spPr>
        <p:txBody>
          <a:bodyPr vert="horz" lIns="92514" tIns="46258" rIns="92514" bIns="46258" rtlCol="0"/>
          <a:lstStyle>
            <a:lvl1pPr algn="r">
              <a:defRPr sz="1200"/>
            </a:lvl1pPr>
          </a:lstStyle>
          <a:p>
            <a:fld id="{95C10850-0874-4A61-99B4-D613C5E8D9EA}" type="datetimeFigureOut">
              <a:rPr lang="en-US"/>
              <a:t>12/8/2020</a:t>
            </a:fld>
            <a:endParaRPr dirty="0"/>
          </a:p>
        </p:txBody>
      </p:sp>
      <p:sp>
        <p:nvSpPr>
          <p:cNvPr id="4" name="Slide Image Placeholder 3"/>
          <p:cNvSpPr>
            <a:spLocks noGrp="1" noRot="1" noChangeAspect="1"/>
          </p:cNvSpPr>
          <p:nvPr>
            <p:ph type="sldImg" idx="2"/>
          </p:nvPr>
        </p:nvSpPr>
        <p:spPr>
          <a:xfrm>
            <a:off x="350838" y="693738"/>
            <a:ext cx="6156325" cy="3463925"/>
          </a:xfrm>
          <a:prstGeom prst="rect">
            <a:avLst/>
          </a:prstGeom>
          <a:noFill/>
          <a:ln w="12700">
            <a:solidFill>
              <a:prstClr val="black"/>
            </a:solidFill>
          </a:ln>
        </p:spPr>
        <p:txBody>
          <a:bodyPr vert="horz" lIns="92514" tIns="46258" rIns="92514" bIns="46258" rtlCol="0" anchor="ctr"/>
          <a:lstStyle/>
          <a:p>
            <a:endParaRPr dirty="0"/>
          </a:p>
        </p:txBody>
      </p:sp>
      <p:sp>
        <p:nvSpPr>
          <p:cNvPr id="5" name="Notes Placeholder 4"/>
          <p:cNvSpPr>
            <a:spLocks noGrp="1"/>
          </p:cNvSpPr>
          <p:nvPr>
            <p:ph type="body" sz="quarter" idx="3"/>
          </p:nvPr>
        </p:nvSpPr>
        <p:spPr>
          <a:xfrm>
            <a:off x="685800" y="4389399"/>
            <a:ext cx="5486400" cy="4158377"/>
          </a:xfrm>
          <a:prstGeom prst="rect">
            <a:avLst/>
          </a:prstGeom>
        </p:spPr>
        <p:txBody>
          <a:bodyPr vert="horz" lIns="92514" tIns="46258" rIns="92514" bIns="4625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77192"/>
            <a:ext cx="2971800" cy="462042"/>
          </a:xfrm>
          <a:prstGeom prst="rect">
            <a:avLst/>
          </a:prstGeom>
        </p:spPr>
        <p:txBody>
          <a:bodyPr vert="horz" lIns="92514" tIns="46258" rIns="92514" bIns="46258" rtlCol="0" anchor="b"/>
          <a:lstStyle>
            <a:lvl1pPr algn="l">
              <a:defRPr sz="1200"/>
            </a:lvl1pPr>
          </a:lstStyle>
          <a:p>
            <a:endParaRPr dirty="0"/>
          </a:p>
        </p:txBody>
      </p:sp>
      <p:sp>
        <p:nvSpPr>
          <p:cNvPr id="7" name="Slide Number Placeholder 6"/>
          <p:cNvSpPr>
            <a:spLocks noGrp="1"/>
          </p:cNvSpPr>
          <p:nvPr>
            <p:ph type="sldNum" sz="quarter" idx="5"/>
          </p:nvPr>
        </p:nvSpPr>
        <p:spPr>
          <a:xfrm>
            <a:off x="3884613" y="8777192"/>
            <a:ext cx="2971800" cy="462042"/>
          </a:xfrm>
          <a:prstGeom prst="rect">
            <a:avLst/>
          </a:prstGeom>
        </p:spPr>
        <p:txBody>
          <a:bodyPr vert="horz" lIns="92514" tIns="46258" rIns="92514" bIns="46258" rtlCol="0" anchor="b"/>
          <a:lstStyle>
            <a:lvl1pPr algn="r">
              <a:defRPr sz="1200"/>
            </a:lvl1pPr>
          </a:lstStyle>
          <a:p>
            <a:fld id="{9E11EC53-F507-411E-9ADC-FBCFECE09D3D}" type="slidenum">
              <a:rPr/>
              <a:t>‹#›</a:t>
            </a:fld>
            <a:endParaRPr dirty="0"/>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4</a:t>
            </a:fld>
            <a:endParaRPr lang="en-US" dirty="0"/>
          </a:p>
        </p:txBody>
      </p:sp>
    </p:spTree>
    <p:extLst>
      <p:ext uri="{BB962C8B-B14F-4D97-AF65-F5344CB8AC3E}">
        <p14:creationId xmlns:p14="http://schemas.microsoft.com/office/powerpoint/2010/main" val="148421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a:t>Click to edit Master title style</a:t>
            </a:r>
            <a:endParaRPr dirty="0"/>
          </a:p>
        </p:txBody>
      </p:sp>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12/8/2020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2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
        <p:nvSpPr>
          <p:cNvPr id="3" name="Picture Placeholder 2" descr="An empty placeholder to add an image. Click on the placeholder and select the image that you wish to add."/>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endParaRPr dirty="0"/>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12/8/2020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31507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12/8/2020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21534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685800"/>
            <a:ext cx="1843982" cy="558800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12/8/2020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19917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12/8/2020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226430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12/8/2020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36389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t>12/8/2020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1406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3B9B9059-F1D6-41D0-95CF-D21CAA096B3A}" type="datetimeFigureOut">
              <a:rPr lang="en-US" smtClean="0"/>
              <a:t>12/8/2020</a:t>
            </a:fld>
            <a:endParaRPr lang="en-US" dirty="0"/>
          </a:p>
        </p:txBody>
      </p:sp>
      <p:sp>
        <p:nvSpPr>
          <p:cNvPr id="9" name="Slide Number Placeholder 8"/>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356168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3B9B9059-F1D6-41D0-95CF-D21CAA096B3A}" type="datetimeFigureOut">
              <a:rPr lang="en-US" smtClean="0"/>
              <a:t>12/8/2020</a:t>
            </a:fld>
            <a:endParaRPr lang="en-US" dirty="0"/>
          </a:p>
        </p:txBody>
      </p:sp>
      <p:sp>
        <p:nvSpPr>
          <p:cNvPr id="5" name="Slide Number Placeholder 4"/>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246968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fld id="{3B9B9059-F1D6-41D0-95CF-D21CAA096B3A}" type="datetimeFigureOut">
              <a:rPr lang="en-US" smtClean="0"/>
              <a:pPr/>
              <a:t>12/8/2020</a:t>
            </a:fld>
            <a:endParaRPr lang="en-US" dirty="0"/>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18803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12/8/2020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276831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
        <p:nvSpPr>
          <p:cNvPr id="3" name="Picture Placeholder 2" descr="An empty placeholder to add an image. Click on the placeholder and select the image that you wish to add."/>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endParaRPr dirty="0"/>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12/8/2020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44899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12/8/2020</a:t>
            </a:fld>
            <a:endParaRPr lang="en-US" dirty="0"/>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cid:98239CD6-8A03-416A-912F-9B0C512A6B22" TargetMode="External"/><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cid:image003.jpg@01D69E41.DB61A240"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hyperlink" Target="mailto:Nancy-Geiger@ouhsc.ed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7.w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8.wmf"/></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mailto:Kelli-walsh@ouhsc.ed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mailto:Staff-senate@ouhsc.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hyperlink" Target="mailto:&#8211;Heidi-Petitt@ouhsc.edu" TargetMode="External"/><Relationship Id="rId2" Type="http://schemas.openxmlformats.org/officeDocument/2006/relationships/hyperlink" Target="mailto:Carol-Clure@ouhsc.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4648200" cy="2514600"/>
          </a:xfrm>
        </p:spPr>
        <p:txBody>
          <a:bodyPr/>
          <a:lstStyle/>
          <a:p>
            <a:pPr algn="ctr"/>
            <a:r>
              <a:rPr lang="en-US" sz="4800" b="1" dirty="0"/>
              <a:t>Staff Senate </a:t>
            </a:r>
            <a:br>
              <a:rPr lang="en-US" sz="4800" b="1" dirty="0"/>
            </a:br>
            <a:r>
              <a:rPr lang="en-US" sz="4800" b="1" dirty="0"/>
              <a:t>Meeting </a:t>
            </a:r>
            <a:br>
              <a:rPr lang="en-US" dirty="0"/>
            </a:br>
            <a:r>
              <a:rPr lang="en-US" dirty="0"/>
              <a:t>December 3, 2020</a:t>
            </a:r>
          </a:p>
        </p:txBody>
      </p:sp>
      <p:pic>
        <p:nvPicPr>
          <p:cNvPr id="5122" name="Picture 2" descr="Smokey and the bandit Making a big comeback! | Make a Meme"/>
          <p:cNvPicPr>
            <a:picLocks noChangeAspect="1" noChangeArrowheads="1"/>
          </p:cNvPicPr>
          <p:nvPr/>
        </p:nvPicPr>
        <p:blipFill rotWithShape="1">
          <a:blip r:embed="rId2">
            <a:extLst>
              <a:ext uri="{28A0092B-C50C-407E-A947-70E740481C1C}">
                <a14:useLocalDpi xmlns:a14="http://schemas.microsoft.com/office/drawing/2010/main" val="0"/>
              </a:ext>
            </a:extLst>
          </a:blip>
          <a:srcRect l="4130" b="3085"/>
          <a:stretch/>
        </p:blipFill>
        <p:spPr bwMode="auto">
          <a:xfrm>
            <a:off x="4710321" y="0"/>
            <a:ext cx="7478504" cy="682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55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247873"/>
            <a:ext cx="10360501" cy="698500"/>
          </a:xfrm>
        </p:spPr>
        <p:txBody>
          <a:bodyPr/>
          <a:lstStyle/>
          <a:p>
            <a:pPr algn="ctr"/>
            <a:r>
              <a:rPr lang="en-US" b="1" dirty="0"/>
              <a:t>Community outreach committee</a:t>
            </a:r>
          </a:p>
        </p:txBody>
      </p:sp>
      <p:sp>
        <p:nvSpPr>
          <p:cNvPr id="3" name="Content Placeholder 2"/>
          <p:cNvSpPr>
            <a:spLocks noGrp="1"/>
          </p:cNvSpPr>
          <p:nvPr>
            <p:ph idx="1"/>
          </p:nvPr>
        </p:nvSpPr>
        <p:spPr>
          <a:xfrm>
            <a:off x="146522" y="1108966"/>
            <a:ext cx="5490690" cy="5181600"/>
          </a:xfrm>
        </p:spPr>
        <p:txBody>
          <a:bodyPr>
            <a:normAutofit/>
          </a:bodyPr>
          <a:lstStyle/>
          <a:p>
            <a:pPr marL="0" lvl="0" indent="0">
              <a:lnSpc>
                <a:spcPct val="100000"/>
              </a:lnSpc>
              <a:buNone/>
            </a:pPr>
            <a:r>
              <a:rPr lang="en-US" dirty="0"/>
              <a:t>In November we supported the OU Child Study Center with collections of donated items to fill backpacks for the Foster Children they work with.   </a:t>
            </a:r>
          </a:p>
          <a:p>
            <a:pPr marL="0" lvl="0" indent="0">
              <a:lnSpc>
                <a:spcPct val="100000"/>
              </a:lnSpc>
              <a:buNone/>
            </a:pPr>
            <a:r>
              <a:rPr lang="en-US" sz="2400" dirty="0"/>
              <a:t>Collections included </a:t>
            </a:r>
            <a:r>
              <a:rPr lang="en-US" sz="2400" dirty="0">
                <a:latin typeface="Calibri" panose="020F0502020204030204" pitchFamily="34" charset="0"/>
                <a:ea typeface="Calibri" panose="020F0502020204030204" pitchFamily="34" charset="0"/>
              </a:rPr>
              <a:t>puzzles, snacks, socks, blankets, juice boxes, coloring books and crayons, etc.</a:t>
            </a:r>
            <a:r>
              <a:rPr lang="en-US" dirty="0">
                <a:latin typeface="Calibri" panose="020F0502020204030204" pitchFamily="34" charset="0"/>
                <a:ea typeface="Calibri" panose="020F0502020204030204" pitchFamily="34" charset="0"/>
              </a:rPr>
              <a:t> </a:t>
            </a:r>
          </a:p>
          <a:p>
            <a:pPr marL="0" lvl="0" indent="0">
              <a:lnSpc>
                <a:spcPct val="100000"/>
              </a:lnSpc>
              <a:buNone/>
            </a:pPr>
            <a:r>
              <a:rPr lang="en-US" b="1" dirty="0">
                <a:latin typeface="Calibri" panose="020F0502020204030204" pitchFamily="34" charset="0"/>
                <a:ea typeface="Calibri" panose="020F0502020204030204" pitchFamily="34" charset="0"/>
              </a:rPr>
              <a:t>The committee exceed its goal of 15- and provided 19 full bags! </a:t>
            </a:r>
            <a:endParaRPr lang="en-US" b="1" dirty="0"/>
          </a:p>
          <a:p>
            <a:pPr marL="0" lvl="0" indent="0">
              <a:lnSpc>
                <a:spcPct val="100000"/>
              </a:lnSpc>
              <a:buNone/>
            </a:pPr>
            <a:endParaRPr lang="en-US" dirty="0"/>
          </a:p>
          <a:p>
            <a:pPr marL="0" lvl="0" indent="0">
              <a:buNone/>
            </a:pPr>
            <a:endParaRPr lang="en-US" dirty="0"/>
          </a:p>
        </p:txBody>
      </p:sp>
      <p:pic>
        <p:nvPicPr>
          <p:cNvPr id="7" name="Picture 6">
            <a:extLst>
              <a:ext uri="{FF2B5EF4-FFF2-40B4-BE49-F238E27FC236}">
                <a16:creationId xmlns:a16="http://schemas.microsoft.com/office/drawing/2014/main" id="{B05C0A80-972C-449E-B735-C1DB30817193}"/>
              </a:ext>
            </a:extLst>
          </p:cNvPr>
          <p:cNvPicPr>
            <a:picLocks noChangeAspect="1"/>
          </p:cNvPicPr>
          <p:nvPr/>
        </p:nvPicPr>
        <p:blipFill>
          <a:blip r:embed="rId2"/>
          <a:stretch>
            <a:fillRect/>
          </a:stretch>
        </p:blipFill>
        <p:spPr>
          <a:xfrm>
            <a:off x="5483462" y="1295400"/>
            <a:ext cx="6573795" cy="4267200"/>
          </a:xfrm>
          <a:prstGeom prst="rect">
            <a:avLst/>
          </a:prstGeom>
        </p:spPr>
      </p:pic>
    </p:spTree>
    <p:extLst>
      <p:ext uri="{BB962C8B-B14F-4D97-AF65-F5344CB8AC3E}">
        <p14:creationId xmlns:p14="http://schemas.microsoft.com/office/powerpoint/2010/main" val="31082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0D6136E-6E7A-4318-9101-D439271D6DA5}"/>
              </a:ext>
            </a:extLst>
          </p:cNvPr>
          <p:cNvSpPr/>
          <p:nvPr/>
        </p:nvSpPr>
        <p:spPr>
          <a:xfrm>
            <a:off x="4661316" y="259580"/>
            <a:ext cx="7328320" cy="2677656"/>
          </a:xfrm>
          <a:prstGeom prst="rect">
            <a:avLst/>
          </a:prstGeom>
        </p:spPr>
        <p:txBody>
          <a:bodyPr wrap="square">
            <a:spAutoFit/>
          </a:bodyPr>
          <a:lstStyle/>
          <a:p>
            <a:pPr algn="ctr"/>
            <a:r>
              <a:rPr lang="en-US" sz="2800" b="1" dirty="0">
                <a:latin typeface="Calibri" panose="020F0502020204030204" pitchFamily="34" charset="0"/>
                <a:ea typeface="Calibri" panose="020F0502020204030204" pitchFamily="34" charset="0"/>
              </a:rPr>
              <a:t>Because of the generous donations, they were also able to provide </a:t>
            </a:r>
            <a:r>
              <a:rPr lang="en-US" sz="2800" dirty="0">
                <a:latin typeface="Calibri" panose="020F0502020204030204" pitchFamily="34" charset="0"/>
                <a:ea typeface="Calibri" panose="020F0502020204030204" pitchFamily="34" charset="0"/>
              </a:rPr>
              <a:t>an additional 10 large/med drawstring bags, a large box filled with individual chips/crackers, extra coloring books, and candies. </a:t>
            </a:r>
          </a:p>
          <a:p>
            <a:pPr algn="ctr"/>
            <a:endParaRPr lang="en-US" sz="2800" dirty="0">
              <a:latin typeface="Calibri" panose="020F0502020204030204" pitchFamily="34" charset="0"/>
              <a:ea typeface="Calibri" panose="020F0502020204030204" pitchFamily="34" charset="0"/>
            </a:endParaRPr>
          </a:p>
          <a:p>
            <a:pPr algn="ctr"/>
            <a:r>
              <a:rPr lang="en-US" sz="2800" dirty="0">
                <a:latin typeface="Calibri" panose="020F0502020204030204" pitchFamily="34" charset="0"/>
                <a:ea typeface="Calibri" panose="020F0502020204030204" pitchFamily="34" charset="0"/>
              </a:rPr>
              <a:t>Thank you for supporting our OU Community!</a:t>
            </a:r>
          </a:p>
        </p:txBody>
      </p:sp>
      <p:pic>
        <p:nvPicPr>
          <p:cNvPr id="18" name="Picture 17">
            <a:extLst>
              <a:ext uri="{FF2B5EF4-FFF2-40B4-BE49-F238E27FC236}">
                <a16:creationId xmlns:a16="http://schemas.microsoft.com/office/drawing/2014/main" id="{60965D1D-AE39-42F7-8D11-2D477E081207}"/>
              </a:ext>
            </a:extLst>
          </p:cNvPr>
          <p:cNvPicPr>
            <a:picLocks noChangeAspect="1"/>
          </p:cNvPicPr>
          <p:nvPr/>
        </p:nvPicPr>
        <p:blipFill>
          <a:blip r:embed="rId2"/>
          <a:stretch>
            <a:fillRect/>
          </a:stretch>
        </p:blipFill>
        <p:spPr>
          <a:xfrm>
            <a:off x="199189" y="621513"/>
            <a:ext cx="4213976" cy="4425246"/>
          </a:xfrm>
          <a:prstGeom prst="rect">
            <a:avLst/>
          </a:prstGeom>
        </p:spPr>
      </p:pic>
      <p:pic>
        <p:nvPicPr>
          <p:cNvPr id="20" name="Picture 19">
            <a:extLst>
              <a:ext uri="{FF2B5EF4-FFF2-40B4-BE49-F238E27FC236}">
                <a16:creationId xmlns:a16="http://schemas.microsoft.com/office/drawing/2014/main" id="{538E03E5-FF50-4DAA-B50C-70320EB5C2E1}"/>
              </a:ext>
            </a:extLst>
          </p:cNvPr>
          <p:cNvPicPr>
            <a:picLocks noChangeAspect="1"/>
          </p:cNvPicPr>
          <p:nvPr/>
        </p:nvPicPr>
        <p:blipFill rotWithShape="1">
          <a:blip r:embed="rId3">
            <a:extLst>
              <a:ext uri="{28A0092B-C50C-407E-A947-70E740481C1C}">
                <a14:useLocalDpi xmlns:a14="http://schemas.microsoft.com/office/drawing/2010/main" val="0"/>
              </a:ext>
            </a:extLst>
          </a:blip>
          <a:srcRect t="32500" b="7500"/>
          <a:stretch/>
        </p:blipFill>
        <p:spPr>
          <a:xfrm>
            <a:off x="4661316" y="3386589"/>
            <a:ext cx="7137400" cy="3211830"/>
          </a:xfrm>
          <a:prstGeom prst="rect">
            <a:avLst/>
          </a:prstGeom>
        </p:spPr>
      </p:pic>
    </p:spTree>
    <p:extLst>
      <p:ext uri="{BB962C8B-B14F-4D97-AF65-F5344CB8AC3E}">
        <p14:creationId xmlns:p14="http://schemas.microsoft.com/office/powerpoint/2010/main" val="35514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8239CD6-8A03-416A-912F-9B0C512A6B22" descr="cid:98239CD6-8A03-416A-912F-9B0C512A6B22"/>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341315" y="1143634"/>
            <a:ext cx="4476751"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9B215138-4AA5-46E1-A3FD-5DA59D9DEF90" descr="9B215138-4AA5-46E1-A3FD-5DA59D9DEF9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7551"/>
          <a:stretch/>
        </p:blipFill>
        <p:spPr bwMode="auto">
          <a:xfrm>
            <a:off x="8084346" y="584039"/>
            <a:ext cx="3886200" cy="466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Deck the Halls 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157" y="685800"/>
            <a:ext cx="5275596" cy="42732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CCDB5F-EB35-44D3-A6AD-0E99E4232ED6}"/>
              </a:ext>
            </a:extLst>
          </p:cNvPr>
          <p:cNvSpPr txBox="1"/>
          <p:nvPr/>
        </p:nvSpPr>
        <p:spPr>
          <a:xfrm>
            <a:off x="608012" y="5466027"/>
            <a:ext cx="10134600" cy="830997"/>
          </a:xfrm>
          <a:prstGeom prst="rect">
            <a:avLst/>
          </a:prstGeom>
          <a:noFill/>
          <a:ln>
            <a:noFill/>
          </a:ln>
        </p:spPr>
        <p:txBody>
          <a:bodyPr wrap="square" rtlCol="0" anchor="ctr" anchorCtr="1">
            <a:spAutoFit/>
          </a:bodyPr>
          <a:lstStyle/>
          <a:p>
            <a:pPr algn="ctr"/>
            <a:r>
              <a:rPr lang="en-US" dirty="0"/>
              <a:t>Community Outreach Volunteers and Facilities Management teamed up to decorate this year.  </a:t>
            </a:r>
          </a:p>
        </p:txBody>
      </p:sp>
    </p:spTree>
    <p:extLst>
      <p:ext uri="{BB962C8B-B14F-4D97-AF65-F5344CB8AC3E}">
        <p14:creationId xmlns:p14="http://schemas.microsoft.com/office/powerpoint/2010/main" val="210636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Elegant Christmas Border Vector Images (over 9,400)"/>
          <p:cNvPicPr>
            <a:picLocks noChangeAspect="1" noChangeArrowheads="1"/>
          </p:cNvPicPr>
          <p:nvPr/>
        </p:nvPicPr>
        <p:blipFill rotWithShape="1">
          <a:blip r:embed="rId2">
            <a:extLst>
              <a:ext uri="{28A0092B-C50C-407E-A947-70E740481C1C}">
                <a14:useLocalDpi xmlns:a14="http://schemas.microsoft.com/office/drawing/2010/main" val="0"/>
              </a:ext>
            </a:extLst>
          </a:blip>
          <a:srcRect t="2790" b="3269"/>
          <a:stretch/>
        </p:blipFill>
        <p:spPr bwMode="auto">
          <a:xfrm>
            <a:off x="-1" y="0"/>
            <a:ext cx="12188825" cy="7696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srcRect l="-2678" r="-1"/>
          <a:stretch/>
        </p:blipFill>
        <p:spPr>
          <a:xfrm rot="5400000">
            <a:off x="6256354" y="600059"/>
            <a:ext cx="4762498" cy="6000784"/>
          </a:xfrm>
          <a:prstGeom prst="rect">
            <a:avLst/>
          </a:prstGeom>
        </p:spPr>
      </p:pic>
      <p:pic>
        <p:nvPicPr>
          <p:cNvPr id="7170" name="D75D51F7-888C-4D18-8971-1E2FB990F238" descr="D75D51F7-888C-4D18-8971-1E2FB990F2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35265" y="1257698"/>
            <a:ext cx="6907740" cy="518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9EF6151-BC0B-4204-B538-E2133176A6F2}"/>
              </a:ext>
            </a:extLst>
          </p:cNvPr>
          <p:cNvSpPr txBox="1"/>
          <p:nvPr/>
        </p:nvSpPr>
        <p:spPr>
          <a:xfrm>
            <a:off x="7401946" y="6112380"/>
            <a:ext cx="2593980" cy="584775"/>
          </a:xfrm>
          <a:prstGeom prst="rect">
            <a:avLst/>
          </a:prstGeom>
          <a:noFill/>
          <a:ln>
            <a:noFill/>
          </a:ln>
        </p:spPr>
        <p:txBody>
          <a:bodyPr wrap="none" rtlCol="0" anchor="ctr" anchorCtr="1">
            <a:spAutoFit/>
          </a:bodyPr>
          <a:lstStyle/>
          <a:p>
            <a:r>
              <a:rPr lang="en-US" sz="3200" b="1" dirty="0"/>
              <a:t>THANK YOU!</a:t>
            </a:r>
          </a:p>
        </p:txBody>
      </p:sp>
    </p:spTree>
    <p:extLst>
      <p:ext uri="{BB962C8B-B14F-4D97-AF65-F5344CB8AC3E}">
        <p14:creationId xmlns:p14="http://schemas.microsoft.com/office/powerpoint/2010/main" val="123810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3E9FF0-87BD-4B0D-B87F-38FC2E9ADA50}"/>
              </a:ext>
            </a:extLst>
          </p:cNvPr>
          <p:cNvSpPr txBox="1"/>
          <p:nvPr/>
        </p:nvSpPr>
        <p:spPr>
          <a:xfrm>
            <a:off x="1598612" y="533400"/>
            <a:ext cx="9151864" cy="1015663"/>
          </a:xfrm>
          <a:prstGeom prst="rect">
            <a:avLst/>
          </a:prstGeom>
          <a:noFill/>
          <a:ln>
            <a:noFill/>
          </a:ln>
        </p:spPr>
        <p:txBody>
          <a:bodyPr wrap="none" rtlCol="0" anchor="ctr" anchorCtr="1">
            <a:spAutoFit/>
          </a:bodyPr>
          <a:lstStyle/>
          <a:p>
            <a:r>
              <a:rPr lang="en-US" sz="6000" dirty="0"/>
              <a:t>Employee of the Month </a:t>
            </a:r>
          </a:p>
        </p:txBody>
      </p:sp>
      <p:sp>
        <p:nvSpPr>
          <p:cNvPr id="3" name="TextBox 2">
            <a:extLst>
              <a:ext uri="{FF2B5EF4-FFF2-40B4-BE49-F238E27FC236}">
                <a16:creationId xmlns:a16="http://schemas.microsoft.com/office/drawing/2014/main" id="{FB7CF541-24B0-4045-AFE7-A9C74DC40B51}"/>
              </a:ext>
            </a:extLst>
          </p:cNvPr>
          <p:cNvSpPr txBox="1"/>
          <p:nvPr/>
        </p:nvSpPr>
        <p:spPr>
          <a:xfrm>
            <a:off x="-15443" y="1579602"/>
            <a:ext cx="8077200" cy="4431983"/>
          </a:xfrm>
          <a:prstGeom prst="rect">
            <a:avLst/>
          </a:prstGeom>
          <a:noFill/>
          <a:ln>
            <a:noFill/>
          </a:ln>
        </p:spPr>
        <p:txBody>
          <a:bodyPr wrap="square" rtlCol="0" anchor="ctr" anchorCtr="1">
            <a:spAutoFit/>
          </a:bodyPr>
          <a:lstStyle/>
          <a:p>
            <a:pPr algn="ctr"/>
            <a:r>
              <a:rPr lang="en-US" sz="4400" dirty="0"/>
              <a:t>Congratulations to our DECEMBER 2020 EOM…. </a:t>
            </a:r>
            <a:r>
              <a:rPr lang="en-US" sz="5400" b="1" dirty="0"/>
              <a:t>BRENDA FOX </a:t>
            </a:r>
          </a:p>
          <a:p>
            <a:pPr algn="ctr"/>
            <a:r>
              <a:rPr lang="en-US" b="1" dirty="0"/>
              <a:t>Administrative Coordinator </a:t>
            </a:r>
          </a:p>
          <a:p>
            <a:pPr algn="ctr"/>
            <a:r>
              <a:rPr lang="en-US" sz="2000" b="1" dirty="0"/>
              <a:t>Department of Communications Sciences and Disorders</a:t>
            </a:r>
          </a:p>
          <a:p>
            <a:pPr algn="ctr"/>
            <a:r>
              <a:rPr lang="en-US" b="1" dirty="0"/>
              <a:t>College of Allied health Business Office</a:t>
            </a:r>
          </a:p>
          <a:p>
            <a:pPr algn="ctr"/>
            <a:endParaRPr lang="en-US" b="1" dirty="0"/>
          </a:p>
          <a:p>
            <a:pPr algn="ctr"/>
            <a:r>
              <a:rPr lang="en-US" b="1" dirty="0"/>
              <a:t>Staff Events Committee Member</a:t>
            </a:r>
          </a:p>
          <a:p>
            <a:pPr algn="ctr"/>
            <a:r>
              <a:rPr lang="en-US" b="1" dirty="0"/>
              <a:t>Senator for Allied Health</a:t>
            </a:r>
          </a:p>
        </p:txBody>
      </p:sp>
      <p:pic>
        <p:nvPicPr>
          <p:cNvPr id="4" name="Picture 3">
            <a:extLst>
              <a:ext uri="{FF2B5EF4-FFF2-40B4-BE49-F238E27FC236}">
                <a16:creationId xmlns:a16="http://schemas.microsoft.com/office/drawing/2014/main" id="{EE9BFF25-AE8B-4B29-9DA3-CFFE84288C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18412" y="1700645"/>
            <a:ext cx="3810000" cy="4189896"/>
          </a:xfrm>
          <a:prstGeom prst="rect">
            <a:avLst/>
          </a:prstGeom>
          <a:noFill/>
          <a:ln>
            <a:noFill/>
          </a:ln>
        </p:spPr>
      </p:pic>
    </p:spTree>
    <p:extLst>
      <p:ext uri="{BB962C8B-B14F-4D97-AF65-F5344CB8AC3E}">
        <p14:creationId xmlns:p14="http://schemas.microsoft.com/office/powerpoint/2010/main" val="106432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Employee of the month committee</a:t>
            </a:r>
          </a:p>
        </p:txBody>
      </p:sp>
      <p:sp>
        <p:nvSpPr>
          <p:cNvPr id="3" name="Content Placeholder 2"/>
          <p:cNvSpPr>
            <a:spLocks noGrp="1"/>
          </p:cNvSpPr>
          <p:nvPr>
            <p:ph idx="1"/>
          </p:nvPr>
        </p:nvSpPr>
        <p:spPr>
          <a:xfrm>
            <a:off x="627632" y="1981200"/>
            <a:ext cx="10933560" cy="4114800"/>
          </a:xfrm>
        </p:spPr>
        <p:txBody>
          <a:bodyPr>
            <a:normAutofit fontScale="25000" lnSpcReduction="20000"/>
          </a:bodyPr>
          <a:lstStyle/>
          <a:p>
            <a:r>
              <a:rPr lang="en-US" sz="12800" dirty="0"/>
              <a:t>Eligibility- FT, Non faculty appt.  Worked at least 5 consecutive calendar years.  </a:t>
            </a:r>
          </a:p>
          <a:p>
            <a:r>
              <a:rPr lang="en-US" sz="12800" dirty="0"/>
              <a:t>3 letters of support from OUHSC personnel (one from direct supervisor)</a:t>
            </a:r>
          </a:p>
          <a:p>
            <a:r>
              <a:rPr lang="en-US" sz="12800" i="1" dirty="0"/>
              <a:t>Nominee must not have received the Employee of the Month award in the past five years. </a:t>
            </a:r>
          </a:p>
          <a:p>
            <a:pPr marL="0" indent="0">
              <a:buNone/>
            </a:pPr>
            <a:endParaRPr lang="en-US" sz="12800" i="1" dirty="0"/>
          </a:p>
          <a:p>
            <a:pPr marL="0" indent="0" algn="ctr">
              <a:buNone/>
            </a:pPr>
            <a:r>
              <a:rPr lang="en-US" sz="12800" dirty="0"/>
              <a:t>Complete eligibility and details can be found on our Staff Senate website.  </a:t>
            </a:r>
          </a:p>
          <a:p>
            <a:pPr marL="0" indent="0">
              <a:buNone/>
            </a:pPr>
            <a:r>
              <a:rPr lang="en-US" sz="9800" dirty="0"/>
              <a:t> </a:t>
            </a:r>
          </a:p>
          <a:p>
            <a:endParaRPr lang="en-US" dirty="0"/>
          </a:p>
        </p:txBody>
      </p:sp>
    </p:spTree>
    <p:extLst>
      <p:ext uri="{BB962C8B-B14F-4D97-AF65-F5344CB8AC3E}">
        <p14:creationId xmlns:p14="http://schemas.microsoft.com/office/powerpoint/2010/main" val="89629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82" y="152400"/>
            <a:ext cx="10532860" cy="752856"/>
          </a:xfrm>
        </p:spPr>
        <p:txBody>
          <a:bodyPr/>
          <a:lstStyle/>
          <a:p>
            <a:pPr algn="ctr"/>
            <a:r>
              <a:rPr lang="en-US" dirty="0"/>
              <a:t>Fundraising COMMITTEE</a:t>
            </a:r>
          </a:p>
        </p:txBody>
      </p:sp>
      <p:sp>
        <p:nvSpPr>
          <p:cNvPr id="3" name="Content Placeholder 2"/>
          <p:cNvSpPr>
            <a:spLocks noGrp="1"/>
          </p:cNvSpPr>
          <p:nvPr>
            <p:ph idx="1"/>
          </p:nvPr>
        </p:nvSpPr>
        <p:spPr>
          <a:xfrm>
            <a:off x="0" y="685800"/>
            <a:ext cx="11825288" cy="5791200"/>
          </a:xfrm>
        </p:spPr>
        <p:txBody>
          <a:bodyPr>
            <a:normAutofit/>
          </a:bodyPr>
          <a:lstStyle/>
          <a:p>
            <a:endParaRPr lang="en-US" dirty="0"/>
          </a:p>
          <a:p>
            <a:pPr marL="274320" lvl="1" indent="0">
              <a:buNone/>
            </a:pPr>
            <a:r>
              <a:rPr lang="en-US" dirty="0"/>
              <a:t>Holiday Fundraisers Launched in October- </a:t>
            </a:r>
          </a:p>
          <a:p>
            <a:pPr marL="274320" lvl="1" indent="0">
              <a:buNone/>
            </a:pPr>
            <a:endParaRPr lang="en-US" dirty="0"/>
          </a:p>
          <a:p>
            <a:pPr lvl="1">
              <a:buFont typeface="Wingdings" panose="05000000000000000000" pitchFamily="2" charset="2"/>
              <a:buChar char="Ø"/>
            </a:pPr>
            <a:r>
              <a:rPr lang="en-US" dirty="0"/>
              <a:t>See’s Candies sales extended until Dec 4th</a:t>
            </a:r>
            <a:r>
              <a:rPr lang="en-US" sz="1700" dirty="0"/>
              <a:t> </a:t>
            </a:r>
          </a:p>
          <a:p>
            <a:pPr lvl="1">
              <a:buFont typeface="Wingdings" panose="05000000000000000000" pitchFamily="2" charset="2"/>
              <a:buChar char="Ø"/>
            </a:pPr>
            <a:r>
              <a:rPr lang="en-US" dirty="0"/>
              <a:t>Bedlam T-shirt sales ended- 335 sold. </a:t>
            </a:r>
          </a:p>
          <a:p>
            <a:pPr lvl="1">
              <a:buFont typeface="Wingdings" panose="05000000000000000000" pitchFamily="2" charset="2"/>
              <a:buChar char="Ø"/>
            </a:pPr>
            <a:r>
              <a:rPr lang="en-US" dirty="0" err="1"/>
              <a:t>Crockstar</a:t>
            </a:r>
            <a:r>
              <a:rPr lang="en-US" dirty="0"/>
              <a:t> Dinner sales ended with $168.75 raised. </a:t>
            </a:r>
            <a:r>
              <a:rPr lang="en-US" b="1" dirty="0"/>
              <a:t>  </a:t>
            </a:r>
          </a:p>
          <a:p>
            <a:pPr marL="274320" lvl="1" indent="0">
              <a:buNone/>
            </a:pPr>
            <a:endParaRPr lang="en-US" dirty="0"/>
          </a:p>
          <a:p>
            <a:pPr marL="274320" lvl="1" indent="0">
              <a:buNone/>
            </a:pPr>
            <a:endParaRPr lang="en-US" dirty="0"/>
          </a:p>
          <a:p>
            <a:pPr marL="0" indent="0" algn="ctr">
              <a:buNone/>
            </a:pPr>
            <a:r>
              <a:rPr lang="en-US" i="1" dirty="0"/>
              <a:t>The funds raised from these sales will support </a:t>
            </a:r>
          </a:p>
          <a:p>
            <a:pPr marL="0" indent="0" algn="ctr">
              <a:buNone/>
            </a:pPr>
            <a:r>
              <a:rPr lang="en-US" i="1" dirty="0"/>
              <a:t>Staff Senate initiatives on our campus. </a:t>
            </a:r>
            <a:r>
              <a:rPr lang="en-US" sz="2000" dirty="0"/>
              <a:t>  </a:t>
            </a:r>
          </a:p>
          <a:p>
            <a:pPr marL="0" indent="0">
              <a:buNone/>
            </a:pPr>
            <a:r>
              <a:rPr lang="en-US" sz="2000" dirty="0"/>
              <a:t>Committee meets the 4th Wednesday of the month at 10:30am via ZOOM.   Also does business via email.  </a:t>
            </a:r>
          </a:p>
          <a:p>
            <a:endParaRPr lang="en-US" dirty="0"/>
          </a:p>
        </p:txBody>
      </p:sp>
      <p:pic>
        <p:nvPicPr>
          <p:cNvPr id="7" name="Picture 6" descr="cid:image003.jpg@01D69E41.DB61A240">
            <a:extLst>
              <a:ext uri="{FF2B5EF4-FFF2-40B4-BE49-F238E27FC236}">
                <a16:creationId xmlns:a16="http://schemas.microsoft.com/office/drawing/2014/main" id="{AF1C6BFC-7B68-47D4-9DF1-7D974CB0D2A3}"/>
              </a:ext>
            </a:extLst>
          </p:cNvPr>
          <p:cNvPicPr/>
          <p:nvPr/>
        </p:nvPicPr>
        <p:blipFill rotWithShape="1">
          <a:blip r:embed="rId2" r:link="rId3">
            <a:extLst>
              <a:ext uri="{28A0092B-C50C-407E-A947-70E740481C1C}">
                <a14:useLocalDpi xmlns:a14="http://schemas.microsoft.com/office/drawing/2010/main" val="0"/>
              </a:ext>
            </a:extLst>
          </a:blip>
          <a:srcRect l="77877" t="31772" r="3256" b="53038"/>
          <a:stretch>
            <a:fillRect/>
          </a:stretch>
        </p:blipFill>
        <p:spPr bwMode="auto">
          <a:xfrm>
            <a:off x="8075612" y="943356"/>
            <a:ext cx="3581400" cy="3352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732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EC3AD3-6BD1-4238-8039-13FC3750D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49481"/>
            <a:ext cx="9982200" cy="6559037"/>
          </a:xfrm>
          <a:prstGeom prst="rect">
            <a:avLst/>
          </a:prstGeom>
        </p:spPr>
      </p:pic>
    </p:spTree>
    <p:extLst>
      <p:ext uri="{BB962C8B-B14F-4D97-AF65-F5344CB8AC3E}">
        <p14:creationId xmlns:p14="http://schemas.microsoft.com/office/powerpoint/2010/main" val="18473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9C9A7-8FFB-4431-8D41-9BCF62CB6695}"/>
              </a:ext>
            </a:extLst>
          </p:cNvPr>
          <p:cNvPicPr>
            <a:picLocks noChangeAspect="1"/>
          </p:cNvPicPr>
          <p:nvPr/>
        </p:nvPicPr>
        <p:blipFill rotWithShape="1">
          <a:blip r:embed="rId2"/>
          <a:srcRect l="25618" t="15376" r="25618" b="8451"/>
          <a:stretch/>
        </p:blipFill>
        <p:spPr>
          <a:xfrm>
            <a:off x="379412" y="297001"/>
            <a:ext cx="6934200" cy="5867400"/>
          </a:xfrm>
          <a:prstGeom prst="rect">
            <a:avLst/>
          </a:prstGeom>
        </p:spPr>
      </p:pic>
      <p:sp>
        <p:nvSpPr>
          <p:cNvPr id="5" name="Rectangle 4">
            <a:extLst>
              <a:ext uri="{FF2B5EF4-FFF2-40B4-BE49-F238E27FC236}">
                <a16:creationId xmlns:a16="http://schemas.microsoft.com/office/drawing/2014/main" id="{D36FEE3B-D7A7-49FC-B2CB-1FA475500545}"/>
              </a:ext>
            </a:extLst>
          </p:cNvPr>
          <p:cNvSpPr/>
          <p:nvPr/>
        </p:nvSpPr>
        <p:spPr>
          <a:xfrm>
            <a:off x="7008812" y="685800"/>
            <a:ext cx="4953000" cy="3170099"/>
          </a:xfrm>
          <a:prstGeom prst="rect">
            <a:avLst/>
          </a:prstGeom>
        </p:spPr>
        <p:txBody>
          <a:bodyPr wrap="square">
            <a:spAutoFit/>
          </a:bodyPr>
          <a:lstStyle/>
          <a:p>
            <a:pPr lvl="1"/>
            <a:r>
              <a:rPr lang="en-US" sz="3200" dirty="0"/>
              <a:t>See’s Candies sales extended until </a:t>
            </a:r>
            <a:r>
              <a:rPr lang="en-US" sz="3200" b="1" dirty="0"/>
              <a:t>December 4</a:t>
            </a:r>
            <a:r>
              <a:rPr lang="en-US" sz="3200" b="1" baseline="30000" dirty="0"/>
              <a:t>th</a:t>
            </a:r>
            <a:endParaRPr lang="en-US" sz="3200" b="1" dirty="0"/>
          </a:p>
          <a:p>
            <a:pPr lvl="1"/>
            <a:endParaRPr lang="en-US" sz="3200" dirty="0"/>
          </a:p>
          <a:p>
            <a:pPr marL="548640" lvl="2" indent="0">
              <a:buNone/>
            </a:pPr>
            <a:r>
              <a:rPr lang="en-US" sz="3200" dirty="0"/>
              <a:t>Link can be found on Staff Senate Website</a:t>
            </a:r>
            <a:r>
              <a:rPr lang="en-US" sz="4000" dirty="0"/>
              <a:t>.   </a:t>
            </a:r>
          </a:p>
        </p:txBody>
      </p:sp>
    </p:spTree>
    <p:extLst>
      <p:ext uri="{BB962C8B-B14F-4D97-AF65-F5344CB8AC3E}">
        <p14:creationId xmlns:p14="http://schemas.microsoft.com/office/powerpoint/2010/main" val="954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A9921D78-1286-4682-BDF7-9A7A83C8F498" descr="A9921D78-1286-4682-BDF7-9A7A83C8F498"/>
          <p:cNvPicPr>
            <a:picLocks noChangeAspect="1" noChangeArrowheads="1"/>
          </p:cNvPicPr>
          <p:nvPr/>
        </p:nvPicPr>
        <p:blipFill rotWithShape="1">
          <a:blip r:embed="rId2">
            <a:extLst>
              <a:ext uri="{28A0092B-C50C-407E-A947-70E740481C1C}">
                <a14:useLocalDpi xmlns:a14="http://schemas.microsoft.com/office/drawing/2010/main" val="0"/>
              </a:ext>
            </a:extLst>
          </a:blip>
          <a:srcRect l="11653" t="10351" r="9440" b="24023"/>
          <a:stretch/>
        </p:blipFill>
        <p:spPr bwMode="auto">
          <a:xfrm>
            <a:off x="1446212" y="1828800"/>
            <a:ext cx="7696200" cy="480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00A43CB3-6490-446F-AF98-3C49EE8E3D7F" descr="00A43CB3-6490-446F-AF98-3C49EE8E3D7F"/>
          <p:cNvPicPr>
            <a:picLocks noChangeAspect="1" noChangeArrowheads="1"/>
          </p:cNvPicPr>
          <p:nvPr/>
        </p:nvPicPr>
        <p:blipFill rotWithShape="1">
          <a:blip r:embed="rId3">
            <a:extLst>
              <a:ext uri="{28A0092B-C50C-407E-A947-70E740481C1C}">
                <a14:useLocalDpi xmlns:a14="http://schemas.microsoft.com/office/drawing/2010/main" val="0"/>
              </a:ext>
            </a:extLst>
          </a:blip>
          <a:srcRect r="20111" b="1063"/>
          <a:stretch/>
        </p:blipFill>
        <p:spPr bwMode="auto">
          <a:xfrm>
            <a:off x="9066212" y="929261"/>
            <a:ext cx="2889249" cy="477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Free Png Download Autumn Corner Clipart Png Photo Png - Fall Borders Corner  Clipart , Transparent Cartoon - Jing.f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943850" cy="6629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32085" y="5934670"/>
            <a:ext cx="7056740" cy="923330"/>
          </a:xfrm>
          <a:prstGeom prst="rect">
            <a:avLst/>
          </a:prstGeom>
          <a:noFill/>
        </p:spPr>
        <p:txBody>
          <a:bodyPr wrap="none" lIns="91440" tIns="45720" rIns="91440" bIns="45720">
            <a:spAutoFit/>
          </a:bodyPr>
          <a:lstStyle/>
          <a:p>
            <a:pPr algn="ctr"/>
            <a:r>
              <a:rPr lang="en-US" sz="5400" b="1" cap="none" spc="0" dirty="0">
                <a:ln w="9525">
                  <a:solidFill>
                    <a:srgbClr val="FF0000"/>
                  </a:solidFill>
                  <a:prstDash val="solid"/>
                </a:ln>
                <a:solidFill>
                  <a:srgbClr val="FFC000"/>
                </a:solidFill>
                <a:effectLst>
                  <a:outerShdw blurRad="12700" dist="38100" dir="2700000" algn="tl" rotWithShape="0">
                    <a:schemeClr val="accent5">
                      <a:lumMod val="60000"/>
                      <a:lumOff val="40000"/>
                    </a:schemeClr>
                  </a:outerShdw>
                </a:effectLst>
              </a:rPr>
              <a:t>Fall Craft Decorating</a:t>
            </a:r>
          </a:p>
        </p:txBody>
      </p:sp>
      <p:sp>
        <p:nvSpPr>
          <p:cNvPr id="6" name="Title 1">
            <a:extLst>
              <a:ext uri="{FF2B5EF4-FFF2-40B4-BE49-F238E27FC236}">
                <a16:creationId xmlns:a16="http://schemas.microsoft.com/office/drawing/2014/main" id="{D7F86B4E-EB76-4C1C-A51C-6E5FE7303398}"/>
              </a:ext>
            </a:extLst>
          </p:cNvPr>
          <p:cNvSpPr>
            <a:spLocks noGrp="1"/>
          </p:cNvSpPr>
          <p:nvPr>
            <p:ph type="title"/>
          </p:nvPr>
        </p:nvSpPr>
        <p:spPr>
          <a:xfrm>
            <a:off x="-763588" y="-239943"/>
            <a:ext cx="10360501" cy="1219200"/>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rPr>
              <a:t>Staff EVENTS Committee</a:t>
            </a:r>
          </a:p>
        </p:txBody>
      </p:sp>
    </p:spTree>
    <p:extLst>
      <p:ext uri="{BB962C8B-B14F-4D97-AF65-F5344CB8AC3E}">
        <p14:creationId xmlns:p14="http://schemas.microsoft.com/office/powerpoint/2010/main" val="298920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2BD11D-5211-4B88-804D-CA5EE461D50A}"/>
              </a:ext>
            </a:extLst>
          </p:cNvPr>
          <p:cNvPicPr>
            <a:picLocks noChangeAspect="1"/>
          </p:cNvPicPr>
          <p:nvPr/>
        </p:nvPicPr>
        <p:blipFill rotWithShape="1">
          <a:blip r:embed="rId2"/>
          <a:srcRect l="11253" t="5544" r="58114" b="18742"/>
          <a:stretch/>
        </p:blipFill>
        <p:spPr>
          <a:xfrm>
            <a:off x="1598612" y="180133"/>
            <a:ext cx="8763000" cy="6497734"/>
          </a:xfrm>
          <a:prstGeom prst="rect">
            <a:avLst/>
          </a:prstGeom>
        </p:spPr>
      </p:pic>
    </p:spTree>
    <p:extLst>
      <p:ext uri="{BB962C8B-B14F-4D97-AF65-F5344CB8AC3E}">
        <p14:creationId xmlns:p14="http://schemas.microsoft.com/office/powerpoint/2010/main" val="232095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descr="How to be more creative - five tactics that work | Talented Ladies Club"/>
          <p:cNvPicPr>
            <a:picLocks noChangeAspect="1" noChangeArrowheads="1"/>
          </p:cNvPicPr>
          <p:nvPr/>
        </p:nvPicPr>
        <p:blipFill rotWithShape="1">
          <a:blip r:embed="rId2">
            <a:extLst>
              <a:ext uri="{28A0092B-C50C-407E-A947-70E740481C1C}">
                <a14:useLocalDpi xmlns:a14="http://schemas.microsoft.com/office/drawing/2010/main" val="0"/>
              </a:ext>
            </a:extLst>
          </a:blip>
          <a:srcRect t="28736" b="35632"/>
          <a:stretch/>
        </p:blipFill>
        <p:spPr bwMode="auto">
          <a:xfrm>
            <a:off x="0" y="1"/>
            <a:ext cx="7847012" cy="184049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447992B5-9AC1-4D0E-8D02-FC6CF3805CB1" descr="447992B5-9AC1-4D0E-8D02-FC6CF3805CB1"/>
          <p:cNvPicPr>
            <a:picLocks noChangeAspect="1" noChangeArrowheads="1"/>
          </p:cNvPicPr>
          <p:nvPr/>
        </p:nvPicPr>
        <p:blipFill rotWithShape="1">
          <a:blip r:embed="rId3">
            <a:extLst>
              <a:ext uri="{28A0092B-C50C-407E-A947-70E740481C1C}">
                <a14:useLocalDpi xmlns:a14="http://schemas.microsoft.com/office/drawing/2010/main" val="0"/>
              </a:ext>
            </a:extLst>
          </a:blip>
          <a:srcRect l="20983" t="35191" r="46630" b="28350"/>
          <a:stretch/>
        </p:blipFill>
        <p:spPr bwMode="auto">
          <a:xfrm>
            <a:off x="-77788" y="2209801"/>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13960302-1E5C-4565-9EF9-C074903523E1" descr="13960302-1E5C-4565-9EF9-C074903523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9937" y="526584"/>
            <a:ext cx="2524825" cy="336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748E0E01-CC69-461B-8807-69CC2EA1ADAB" descr="748E0E01-CC69-461B-8807-69CC2EA1ADAB"/>
          <p:cNvPicPr>
            <a:picLocks noChangeAspect="1" noChangeArrowheads="1"/>
          </p:cNvPicPr>
          <p:nvPr/>
        </p:nvPicPr>
        <p:blipFill rotWithShape="1">
          <a:blip r:embed="rId5">
            <a:extLst>
              <a:ext uri="{28A0092B-C50C-407E-A947-70E740481C1C}">
                <a14:useLocalDpi xmlns:a14="http://schemas.microsoft.com/office/drawing/2010/main" val="0"/>
              </a:ext>
            </a:extLst>
          </a:blip>
          <a:srcRect l="-87" t="13232" r="5295" b="14893"/>
          <a:stretch/>
        </p:blipFill>
        <p:spPr bwMode="auto">
          <a:xfrm>
            <a:off x="4667706" y="2069089"/>
            <a:ext cx="3065129" cy="30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6"/>
          <a:srcRect l="63043" t="-1071" r="10864" b="28497"/>
          <a:stretch/>
        </p:blipFill>
        <p:spPr>
          <a:xfrm>
            <a:off x="2208212" y="3766887"/>
            <a:ext cx="2630605" cy="2958447"/>
          </a:xfrm>
          <a:prstGeom prst="rect">
            <a:avLst/>
          </a:prstGeom>
        </p:spPr>
      </p:pic>
      <p:pic>
        <p:nvPicPr>
          <p:cNvPr id="9" name="Picture 6" descr="Free Png Download Autumn Corner Clipart Png Photo Png - Fall Borders Corner  Clipart , Transparent Cartoon - Jing.f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4269620" y="228599"/>
            <a:ext cx="7943850" cy="662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8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New business and announcements</a:t>
            </a:r>
          </a:p>
        </p:txBody>
      </p:sp>
      <p:sp>
        <p:nvSpPr>
          <p:cNvPr id="3" name="Content Placeholder 2"/>
          <p:cNvSpPr>
            <a:spLocks noGrp="1"/>
          </p:cNvSpPr>
          <p:nvPr>
            <p:ph idx="1"/>
          </p:nvPr>
        </p:nvSpPr>
        <p:spPr/>
        <p:txBody>
          <a:bodyPr/>
          <a:lstStyle/>
          <a:p>
            <a:r>
              <a:rPr lang="en-US" dirty="0"/>
              <a:t>THE FOLLOWING SLIDES ARE THE UPCOMING EVENTS FOR OUHSC</a:t>
            </a:r>
          </a:p>
          <a:p>
            <a:pPr marL="0" indent="0">
              <a:buNone/>
            </a:pPr>
            <a:endParaRPr lang="en-US" dirty="0"/>
          </a:p>
          <a:p>
            <a:r>
              <a:rPr lang="en-US" dirty="0"/>
              <a:t>IF YOUR DEPARTMENT WOULD LIKE AN EVENT FEATURED HERE – PLEASE EMAIL </a:t>
            </a:r>
            <a:r>
              <a:rPr lang="en-US" b="1" dirty="0">
                <a:hlinkClick r:id="rId2">
                  <a:extLst>
                    <a:ext uri="{A12FA001-AC4F-418D-AE19-62706E023703}">
                      <ahyp:hlinkClr xmlns:ahyp="http://schemas.microsoft.com/office/drawing/2018/hyperlinkcolor" val="tx"/>
                    </a:ext>
                  </a:extLst>
                </a:hlinkClick>
              </a:rPr>
              <a:t>Nancy-Geiger@ouhsc.edu</a:t>
            </a:r>
            <a:r>
              <a:rPr lang="en-US" b="1" dirty="0"/>
              <a:t> </a:t>
            </a:r>
          </a:p>
          <a:p>
            <a:endParaRPr lang="en-US" b="1" dirty="0"/>
          </a:p>
          <a:p>
            <a:pPr marL="0" indent="0">
              <a:buNone/>
            </a:pPr>
            <a:endParaRPr lang="en-US" dirty="0"/>
          </a:p>
        </p:txBody>
      </p:sp>
    </p:spTree>
    <p:extLst>
      <p:ext uri="{BB962C8B-B14F-4D97-AF65-F5344CB8AC3E}">
        <p14:creationId xmlns:p14="http://schemas.microsoft.com/office/powerpoint/2010/main" val="39162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ACEDC3-A414-43A1-BC2A-EB67BA43545F}"/>
              </a:ext>
            </a:extLst>
          </p:cNvPr>
          <p:cNvGrpSpPr/>
          <p:nvPr/>
        </p:nvGrpSpPr>
        <p:grpSpPr>
          <a:xfrm>
            <a:off x="37322" y="-17318"/>
            <a:ext cx="12194031" cy="6756865"/>
            <a:chOff x="0" y="-12406"/>
            <a:chExt cx="12194031" cy="6756865"/>
          </a:xfrm>
        </p:grpSpPr>
        <p:pic>
          <p:nvPicPr>
            <p:cNvPr id="5" name="EBC6E716-8411-4487-BCD7-3823015E25ED" descr="EBC6E716-8411-4487-BCD7-3823015E25ED">
              <a:extLst>
                <a:ext uri="{FF2B5EF4-FFF2-40B4-BE49-F238E27FC236}">
                  <a16:creationId xmlns:a16="http://schemas.microsoft.com/office/drawing/2014/main" id="{64AF5985-7C6A-41A7-A801-2579A20F550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26" t="18885" r="6834" b="3761"/>
            <a:stretch/>
          </p:blipFill>
          <p:spPr bwMode="auto">
            <a:xfrm>
              <a:off x="8109528" y="67347"/>
              <a:ext cx="3989659" cy="261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0E39E85A-FCEB-49D4-90BB-011605F33980" descr="0E39E85A-FCEB-49D4-90BB-011605F33980">
              <a:extLst>
                <a:ext uri="{FF2B5EF4-FFF2-40B4-BE49-F238E27FC236}">
                  <a16:creationId xmlns:a16="http://schemas.microsoft.com/office/drawing/2014/main" id="{DA3E1B49-3B51-4A0E-880B-DEB6255F6F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93" r="10142" b="22900"/>
            <a:stretch/>
          </p:blipFill>
          <p:spPr bwMode="auto">
            <a:xfrm rot="5400000">
              <a:off x="1259583" y="1115239"/>
              <a:ext cx="5243623" cy="304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FCC808A-ADDC-4A47-B96C-843E9A905B33" descr="1FCC808A-ADDC-4A47-B96C-843E9A905B33">
              <a:extLst>
                <a:ext uri="{FF2B5EF4-FFF2-40B4-BE49-F238E27FC236}">
                  <a16:creationId xmlns:a16="http://schemas.microsoft.com/office/drawing/2014/main" id="{0A12EBBE-16F1-4824-9F1F-6A96D476513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683" b="25668"/>
            <a:stretch/>
          </p:blipFill>
          <p:spPr bwMode="auto">
            <a:xfrm rot="5400000">
              <a:off x="-1453864" y="1441459"/>
              <a:ext cx="5275562" cy="236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A9C8026-378B-4950-8088-F406BA284E0E" descr="9A9C8026-378B-4950-8088-F406BA284E0E">
              <a:extLst>
                <a:ext uri="{FF2B5EF4-FFF2-40B4-BE49-F238E27FC236}">
                  <a16:creationId xmlns:a16="http://schemas.microsoft.com/office/drawing/2014/main" id="{3AF242C2-8298-4E1E-80CE-5B809CF1DA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28" t="19830" r="-4870" b="19431"/>
            <a:stretch/>
          </p:blipFill>
          <p:spPr bwMode="auto">
            <a:xfrm rot="5400000">
              <a:off x="3506034" y="1481420"/>
              <a:ext cx="5556536" cy="25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lash sale logo | Minuteman Press | Bethlehem Allentown Easton Coopersburg">
              <a:extLst>
                <a:ext uri="{FF2B5EF4-FFF2-40B4-BE49-F238E27FC236}">
                  <a16:creationId xmlns:a16="http://schemas.microsoft.com/office/drawing/2014/main" id="{51C80BCA-D40F-45CF-999A-BD4A9E5A9D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6035">
              <a:off x="8659752" y="2648250"/>
              <a:ext cx="3428603" cy="25942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466449-A3A9-4629-9A73-B572486F73B6}"/>
                </a:ext>
              </a:extLst>
            </p:cNvPr>
            <p:cNvSpPr txBox="1"/>
            <p:nvPr/>
          </p:nvSpPr>
          <p:spPr>
            <a:xfrm>
              <a:off x="1053439" y="5544130"/>
              <a:ext cx="7279791" cy="1200329"/>
            </a:xfrm>
            <a:prstGeom prst="rect">
              <a:avLst/>
            </a:prstGeom>
            <a:noFill/>
            <a:ln>
              <a:noFill/>
            </a:ln>
          </p:spPr>
          <p:txBody>
            <a:bodyPr wrap="square" rtlCol="0" anchor="ctr" anchorCtr="1">
              <a:spAutoFit/>
            </a:bodyPr>
            <a:lstStyle/>
            <a:p>
              <a:pPr algn="ctr"/>
              <a:r>
                <a:rPr lang="en-US" dirty="0"/>
                <a:t>CASH AND CARRY/ Supplies Limited </a:t>
              </a:r>
            </a:p>
            <a:p>
              <a:pPr algn="ctr"/>
              <a:r>
                <a:rPr lang="en-US" dirty="0"/>
                <a:t>Staff Senate Office Research Park  </a:t>
              </a:r>
            </a:p>
            <a:p>
              <a:pPr algn="ctr"/>
              <a:r>
                <a:rPr lang="en-US" dirty="0"/>
                <a:t>Building 865, Suite 529</a:t>
              </a:r>
            </a:p>
          </p:txBody>
        </p:sp>
        <p:sp>
          <p:nvSpPr>
            <p:cNvPr id="11" name="TextBox 10">
              <a:extLst>
                <a:ext uri="{FF2B5EF4-FFF2-40B4-BE49-F238E27FC236}">
                  <a16:creationId xmlns:a16="http://schemas.microsoft.com/office/drawing/2014/main" id="{0BF65AED-88EA-4A89-87FA-1E7FDFB1366C}"/>
                </a:ext>
              </a:extLst>
            </p:cNvPr>
            <p:cNvSpPr txBox="1"/>
            <p:nvPr/>
          </p:nvSpPr>
          <p:spPr>
            <a:xfrm>
              <a:off x="8014682" y="2025210"/>
              <a:ext cx="4179349" cy="1200329"/>
            </a:xfrm>
            <a:prstGeom prst="rect">
              <a:avLst/>
            </a:prstGeom>
            <a:noFill/>
            <a:ln>
              <a:noFill/>
            </a:ln>
          </p:spPr>
          <p:txBody>
            <a:bodyPr wrap="none" rtlCol="0" anchor="ctr" anchorCtr="1">
              <a:spAutoFit/>
            </a:bodyPr>
            <a:lstStyle/>
            <a:p>
              <a:r>
                <a:rPr lang="en-US" b="1" dirty="0">
                  <a:effectLst>
                    <a:glow rad="127000">
                      <a:schemeClr val="bg1"/>
                    </a:glow>
                  </a:effectLst>
                </a:rPr>
                <a:t>Vintage Stock Plastic mugs</a:t>
              </a:r>
            </a:p>
            <a:p>
              <a:r>
                <a:rPr lang="en-US" b="1" dirty="0">
                  <a:effectLst>
                    <a:glow rad="127000">
                      <a:schemeClr val="bg1"/>
                    </a:glow>
                  </a:effectLst>
                </a:rPr>
                <a:t>With Staff Senate T-shirts</a:t>
              </a:r>
            </a:p>
            <a:p>
              <a:r>
                <a:rPr lang="en-US" b="1" dirty="0">
                  <a:effectLst>
                    <a:glow rad="127000">
                      <a:schemeClr val="bg1"/>
                    </a:glow>
                  </a:effectLst>
                </a:rPr>
                <a:t>$10 each</a:t>
              </a:r>
            </a:p>
          </p:txBody>
        </p:sp>
        <p:sp>
          <p:nvSpPr>
            <p:cNvPr id="12" name="TextBox 11">
              <a:extLst>
                <a:ext uri="{FF2B5EF4-FFF2-40B4-BE49-F238E27FC236}">
                  <a16:creationId xmlns:a16="http://schemas.microsoft.com/office/drawing/2014/main" id="{9364B4CA-25C0-48BE-9DAD-3A4678C62027}"/>
                </a:ext>
              </a:extLst>
            </p:cNvPr>
            <p:cNvSpPr txBox="1"/>
            <p:nvPr/>
          </p:nvSpPr>
          <p:spPr>
            <a:xfrm>
              <a:off x="113075" y="4365150"/>
              <a:ext cx="4449626" cy="1569660"/>
            </a:xfrm>
            <a:prstGeom prst="rect">
              <a:avLst/>
            </a:prstGeom>
            <a:noFill/>
            <a:ln>
              <a:noFill/>
            </a:ln>
          </p:spPr>
          <p:txBody>
            <a:bodyPr wrap="square" rtlCol="0" anchor="ctr" anchorCtr="1">
              <a:spAutoFit/>
            </a:bodyPr>
            <a:lstStyle/>
            <a:p>
              <a:r>
                <a:rPr lang="en-US" b="1" dirty="0">
                  <a:solidFill>
                    <a:schemeClr val="bg1"/>
                  </a:solidFill>
                  <a:effectLst>
                    <a:glow rad="127000">
                      <a:schemeClr val="tx1"/>
                    </a:glow>
                  </a:effectLst>
                </a:rPr>
                <a:t>Vintage Stock Plastic mugs</a:t>
              </a:r>
            </a:p>
            <a:p>
              <a:r>
                <a:rPr lang="en-US" b="1" dirty="0">
                  <a:solidFill>
                    <a:schemeClr val="bg1"/>
                  </a:solidFill>
                  <a:effectLst>
                    <a:glow rad="127000">
                      <a:schemeClr val="tx1"/>
                    </a:glow>
                  </a:effectLst>
                </a:rPr>
                <a:t>Stocking Stuffer (toys/candy)</a:t>
              </a:r>
            </a:p>
            <a:p>
              <a:r>
                <a:rPr lang="en-US" b="1" dirty="0">
                  <a:solidFill>
                    <a:schemeClr val="bg1"/>
                  </a:solidFill>
                  <a:effectLst>
                    <a:glow rad="127000">
                      <a:schemeClr val="tx1"/>
                    </a:glow>
                  </a:effectLst>
                </a:rPr>
                <a:t>$5 each</a:t>
              </a:r>
            </a:p>
          </p:txBody>
        </p:sp>
      </p:grpSp>
      <p:sp>
        <p:nvSpPr>
          <p:cNvPr id="2" name="TextBox 1">
            <a:extLst>
              <a:ext uri="{FF2B5EF4-FFF2-40B4-BE49-F238E27FC236}">
                <a16:creationId xmlns:a16="http://schemas.microsoft.com/office/drawing/2014/main" id="{E215166E-5918-48E8-A408-C3103AB902B7}"/>
              </a:ext>
            </a:extLst>
          </p:cNvPr>
          <p:cNvSpPr txBox="1"/>
          <p:nvPr/>
        </p:nvSpPr>
        <p:spPr>
          <a:xfrm>
            <a:off x="7718473" y="5133741"/>
            <a:ext cx="4184158" cy="1569660"/>
          </a:xfrm>
          <a:prstGeom prst="rect">
            <a:avLst/>
          </a:prstGeom>
          <a:noFill/>
          <a:ln>
            <a:noFill/>
          </a:ln>
        </p:spPr>
        <p:txBody>
          <a:bodyPr wrap="none" rtlCol="0" anchor="ctr" anchorCtr="1">
            <a:spAutoFit/>
          </a:bodyPr>
          <a:lstStyle/>
          <a:p>
            <a:pPr algn="ctr"/>
            <a:r>
              <a:rPr lang="en-US" b="1" dirty="0">
                <a:latin typeface="+mj-lt"/>
              </a:rPr>
              <a:t>Sale Dates </a:t>
            </a:r>
          </a:p>
          <a:p>
            <a:pPr algn="ctr"/>
            <a:r>
              <a:rPr lang="en-US" b="1" dirty="0">
                <a:latin typeface="+mj-lt"/>
              </a:rPr>
              <a:t>Wed, Dec 2- Dec11th</a:t>
            </a:r>
          </a:p>
          <a:p>
            <a:pPr algn="ctr"/>
            <a:r>
              <a:rPr lang="en-US" b="1" dirty="0">
                <a:latin typeface="+mj-lt"/>
              </a:rPr>
              <a:t>12-2pm or by appointment</a:t>
            </a:r>
          </a:p>
          <a:p>
            <a:pPr algn="ctr"/>
            <a:r>
              <a:rPr lang="en-US" b="1" dirty="0">
                <a:latin typeface="+mj-lt"/>
              </a:rPr>
              <a:t>Staff-senate@ouhsc.edu</a:t>
            </a:r>
          </a:p>
        </p:txBody>
      </p:sp>
    </p:spTree>
    <p:extLst>
      <p:ext uri="{BB962C8B-B14F-4D97-AF65-F5344CB8AC3E}">
        <p14:creationId xmlns:p14="http://schemas.microsoft.com/office/powerpoint/2010/main" val="46305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D520E0-70CD-4A9E-AFF9-FF145E8B0979}"/>
              </a:ext>
            </a:extLst>
          </p:cNvPr>
          <p:cNvGrpSpPr/>
          <p:nvPr/>
        </p:nvGrpSpPr>
        <p:grpSpPr>
          <a:xfrm>
            <a:off x="2088196" y="0"/>
            <a:ext cx="10074796" cy="6824404"/>
            <a:chOff x="2114029" y="23037"/>
            <a:chExt cx="10074796" cy="6824404"/>
          </a:xfrm>
        </p:grpSpPr>
        <p:pic>
          <p:nvPicPr>
            <p:cNvPr id="12" name="85150BE2-7B70-4091-A3EF-52BB229DA599" descr="85150BE2-7B70-4091-A3EF-52BB229DA599">
              <a:extLst>
                <a:ext uri="{FF2B5EF4-FFF2-40B4-BE49-F238E27FC236}">
                  <a16:creationId xmlns:a16="http://schemas.microsoft.com/office/drawing/2014/main" id="{8AEB5D5A-4139-478E-8DA6-5431AD5247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132" r="-251" b="-123"/>
            <a:stretch/>
          </p:blipFill>
          <p:spPr bwMode="auto">
            <a:xfrm rot="5400000">
              <a:off x="6592803" y="1199460"/>
              <a:ext cx="6772445"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1EA658DD-FDB1-4167-95E5-D0E24C612F56}"/>
                </a:ext>
              </a:extLst>
            </p:cNvPr>
            <p:cNvSpPr txBox="1"/>
            <p:nvPr/>
          </p:nvSpPr>
          <p:spPr>
            <a:xfrm>
              <a:off x="9497163" y="4539117"/>
              <a:ext cx="2667000" cy="2308324"/>
            </a:xfrm>
            <a:prstGeom prst="rect">
              <a:avLst/>
            </a:prstGeom>
            <a:noFill/>
            <a:ln>
              <a:noFill/>
            </a:ln>
          </p:spPr>
          <p:txBody>
            <a:bodyPr wrap="square" rtlCol="0" anchor="ctr" anchorCtr="1">
              <a:spAutoFit/>
            </a:bodyPr>
            <a:lstStyle/>
            <a:p>
              <a:endParaRPr lang="en-US" dirty="0"/>
            </a:p>
            <a:p>
              <a:pPr algn="r"/>
              <a:r>
                <a:rPr lang="en-US" dirty="0">
                  <a:effectLst>
                    <a:glow rad="127000">
                      <a:schemeClr val="bg1"/>
                    </a:glow>
                  </a:effectLst>
                </a:rPr>
                <a:t>Gift Wrapped OUHSC Tumbler with Staff week </a:t>
              </a:r>
            </a:p>
            <a:p>
              <a:pPr algn="r"/>
              <a:r>
                <a:rPr lang="en-US" dirty="0">
                  <a:effectLst>
                    <a:glow rad="127000">
                      <a:schemeClr val="bg1"/>
                    </a:glow>
                  </a:effectLst>
                </a:rPr>
                <a:t>T-shirt</a:t>
              </a:r>
            </a:p>
            <a:p>
              <a:pPr algn="r"/>
              <a:r>
                <a:rPr lang="en-US" dirty="0">
                  <a:effectLst>
                    <a:glow rad="127000">
                      <a:schemeClr val="bg1"/>
                    </a:glow>
                  </a:effectLst>
                </a:rPr>
                <a:t>$20</a:t>
              </a:r>
            </a:p>
          </p:txBody>
        </p:sp>
        <p:pic>
          <p:nvPicPr>
            <p:cNvPr id="14" name="0613B1FC-C16B-47E7-9AA3-0F5A976C6FF7" descr="0613B1FC-C16B-47E7-9AA3-0F5A976C6FF7">
              <a:extLst>
                <a:ext uri="{FF2B5EF4-FFF2-40B4-BE49-F238E27FC236}">
                  <a16:creationId xmlns:a16="http://schemas.microsoft.com/office/drawing/2014/main" id="{5B66259C-C5D7-48FB-B937-4F1FB8089A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3" t="22316" r="949" b="1122"/>
            <a:stretch/>
          </p:blipFill>
          <p:spPr bwMode="auto">
            <a:xfrm>
              <a:off x="5474434" y="4621333"/>
              <a:ext cx="3276596" cy="19278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64E11B-E3CB-4D50-8592-7B20A78DD84C}"/>
                </a:ext>
              </a:extLst>
            </p:cNvPr>
            <p:cNvSpPr txBox="1"/>
            <p:nvPr/>
          </p:nvSpPr>
          <p:spPr>
            <a:xfrm>
              <a:off x="5492934" y="6149055"/>
              <a:ext cx="3262734" cy="400110"/>
            </a:xfrm>
            <a:prstGeom prst="rect">
              <a:avLst/>
            </a:prstGeom>
            <a:noFill/>
            <a:ln>
              <a:noFill/>
            </a:ln>
          </p:spPr>
          <p:txBody>
            <a:bodyPr wrap="square" rtlCol="0" anchor="ctr" anchorCtr="1">
              <a:spAutoFit/>
            </a:bodyPr>
            <a:lstStyle/>
            <a:p>
              <a:r>
                <a:rPr lang="en-US" sz="2000" dirty="0">
                  <a:effectLst>
                    <a:glow rad="127000">
                      <a:schemeClr val="bg1"/>
                    </a:glow>
                  </a:effectLst>
                </a:rPr>
                <a:t>Staff Week T-shirts $10</a:t>
              </a:r>
            </a:p>
          </p:txBody>
        </p:sp>
        <p:pic>
          <p:nvPicPr>
            <p:cNvPr id="17" name="D776B44D-CE33-4E4B-8053-331A042AD5A4" descr="D776B44D-CE33-4E4B-8053-331A042AD5A4">
              <a:extLst>
                <a:ext uri="{FF2B5EF4-FFF2-40B4-BE49-F238E27FC236}">
                  <a16:creationId xmlns:a16="http://schemas.microsoft.com/office/drawing/2014/main" id="{EDA23C14-56C8-41A6-91B7-B8A166BEA4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683" r="4709"/>
            <a:stretch/>
          </p:blipFill>
          <p:spPr bwMode="auto">
            <a:xfrm>
              <a:off x="2114029" y="38503"/>
              <a:ext cx="6404072" cy="433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F9F65FB-A90E-4BB6-BECB-D9FE26452DE5}"/>
                </a:ext>
              </a:extLst>
            </p:cNvPr>
            <p:cNvSpPr txBox="1"/>
            <p:nvPr/>
          </p:nvSpPr>
          <p:spPr>
            <a:xfrm>
              <a:off x="5851101" y="3134413"/>
              <a:ext cx="2667000" cy="1200329"/>
            </a:xfrm>
            <a:prstGeom prst="rect">
              <a:avLst/>
            </a:prstGeom>
            <a:noFill/>
            <a:ln>
              <a:noFill/>
            </a:ln>
          </p:spPr>
          <p:txBody>
            <a:bodyPr wrap="square" rtlCol="0" anchor="ctr" anchorCtr="1">
              <a:spAutoFit/>
            </a:bodyPr>
            <a:lstStyle/>
            <a:p>
              <a:r>
                <a:rPr lang="en-US" dirty="0">
                  <a:effectLst>
                    <a:glow rad="127000">
                      <a:schemeClr val="bg1"/>
                    </a:glow>
                  </a:effectLst>
                </a:rPr>
                <a:t>Gift Wrapped OU Leather Wine set $15</a:t>
              </a:r>
            </a:p>
          </p:txBody>
        </p:sp>
      </p:grpSp>
      <p:pic>
        <p:nvPicPr>
          <p:cNvPr id="19" name="Picture 8" descr="flash sale logo | Minuteman Press | Bethlehem Allentown Easton Coopersburg">
            <a:extLst>
              <a:ext uri="{FF2B5EF4-FFF2-40B4-BE49-F238E27FC236}">
                <a16:creationId xmlns:a16="http://schemas.microsoft.com/office/drawing/2014/main" id="{4C791FA2-6ECD-4B91-88AA-62B3A2DB3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80104">
            <a:off x="155438" y="101385"/>
            <a:ext cx="3030561" cy="22930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98DB7C3-BAA3-4AFF-A391-6F7614800F0C}"/>
              </a:ext>
            </a:extLst>
          </p:cNvPr>
          <p:cNvSpPr txBox="1"/>
          <p:nvPr/>
        </p:nvSpPr>
        <p:spPr>
          <a:xfrm>
            <a:off x="259577" y="5171293"/>
            <a:ext cx="4834457" cy="1323439"/>
          </a:xfrm>
          <a:prstGeom prst="rect">
            <a:avLst/>
          </a:prstGeom>
          <a:noFill/>
          <a:ln>
            <a:noFill/>
          </a:ln>
        </p:spPr>
        <p:txBody>
          <a:bodyPr wrap="square" rtlCol="0" anchor="ctr" anchorCtr="1">
            <a:spAutoFit/>
          </a:bodyPr>
          <a:lstStyle/>
          <a:p>
            <a:pPr algn="ctr"/>
            <a:r>
              <a:rPr lang="en-US" sz="2000" dirty="0">
                <a:latin typeface="Franklin Gothic Heavy" panose="020B0903020102020204" pitchFamily="34" charset="0"/>
              </a:rPr>
              <a:t>CASH AND CARRY/ Supplies Limited </a:t>
            </a:r>
          </a:p>
          <a:p>
            <a:pPr algn="ctr"/>
            <a:r>
              <a:rPr lang="en-US" sz="2000" dirty="0">
                <a:latin typeface="Franklin Gothic Heavy" panose="020B0903020102020204" pitchFamily="34" charset="0"/>
              </a:rPr>
              <a:t>Staff Senate Office </a:t>
            </a:r>
          </a:p>
          <a:p>
            <a:pPr algn="ctr"/>
            <a:r>
              <a:rPr lang="en-US" sz="2000" dirty="0">
                <a:latin typeface="Franklin Gothic Heavy" panose="020B0903020102020204" pitchFamily="34" charset="0"/>
              </a:rPr>
              <a:t>Research Park  </a:t>
            </a:r>
          </a:p>
          <a:p>
            <a:pPr algn="ctr"/>
            <a:r>
              <a:rPr lang="en-US" sz="2000" dirty="0">
                <a:latin typeface="Franklin Gothic Heavy" panose="020B0903020102020204" pitchFamily="34" charset="0"/>
              </a:rPr>
              <a:t>Building 865, Suite 529</a:t>
            </a:r>
          </a:p>
        </p:txBody>
      </p:sp>
      <p:sp>
        <p:nvSpPr>
          <p:cNvPr id="21" name="TextBox 20">
            <a:extLst>
              <a:ext uri="{FF2B5EF4-FFF2-40B4-BE49-F238E27FC236}">
                <a16:creationId xmlns:a16="http://schemas.microsoft.com/office/drawing/2014/main" id="{9A2639C4-6A50-43CB-A6D9-0AB0B9593B9E}"/>
              </a:ext>
            </a:extLst>
          </p:cNvPr>
          <p:cNvSpPr txBox="1"/>
          <p:nvPr/>
        </p:nvSpPr>
        <p:spPr>
          <a:xfrm>
            <a:off x="-48691" y="2761754"/>
            <a:ext cx="4121359" cy="1938992"/>
          </a:xfrm>
          <a:prstGeom prst="rect">
            <a:avLst/>
          </a:prstGeom>
          <a:noFill/>
          <a:ln>
            <a:noFill/>
          </a:ln>
        </p:spPr>
        <p:txBody>
          <a:bodyPr wrap="square" rtlCol="0" anchor="ctr" anchorCtr="1">
            <a:spAutoFit/>
          </a:bodyPr>
          <a:lstStyle/>
          <a:p>
            <a:r>
              <a:rPr lang="en-US" b="1" dirty="0"/>
              <a:t>Sale Dates </a:t>
            </a:r>
          </a:p>
          <a:p>
            <a:r>
              <a:rPr lang="en-US" b="1" dirty="0"/>
              <a:t>Dec 2- Dec11th</a:t>
            </a:r>
          </a:p>
          <a:p>
            <a:r>
              <a:rPr lang="en-US" b="1" dirty="0"/>
              <a:t>12-2pm or by appointment</a:t>
            </a:r>
          </a:p>
          <a:p>
            <a:r>
              <a:rPr lang="en-US" b="1" dirty="0"/>
              <a:t>Staff-senate@ouhsc.edu</a:t>
            </a:r>
          </a:p>
        </p:txBody>
      </p:sp>
    </p:spTree>
    <p:extLst>
      <p:ext uri="{BB962C8B-B14F-4D97-AF65-F5344CB8AC3E}">
        <p14:creationId xmlns:p14="http://schemas.microsoft.com/office/powerpoint/2010/main" val="159823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a:extLst>
              <a:ext uri="{FF2B5EF4-FFF2-40B4-BE49-F238E27FC236}">
                <a16:creationId xmlns:a16="http://schemas.microsoft.com/office/drawing/2014/main" id="{8A93BA20-692C-48FC-9B9D-A85CB121EE56}"/>
              </a:ext>
            </a:extLst>
          </p:cNvPr>
          <p:cNvGraphicFramePr>
            <a:graphicFrameLocks noChangeAspect="1"/>
          </p:cNvGraphicFramePr>
          <p:nvPr>
            <p:extLst>
              <p:ext uri="{D42A27DB-BD31-4B8C-83A1-F6EECF244321}">
                <p14:modId xmlns:p14="http://schemas.microsoft.com/office/powerpoint/2010/main" val="3633366240"/>
              </p:ext>
            </p:extLst>
          </p:nvPr>
        </p:nvGraphicFramePr>
        <p:xfrm>
          <a:off x="-76553" y="0"/>
          <a:ext cx="12265378" cy="6899275"/>
        </p:xfrm>
        <a:graphic>
          <a:graphicData uri="http://schemas.openxmlformats.org/presentationml/2006/ole">
            <mc:AlternateContent xmlns:mc="http://schemas.openxmlformats.org/markup-compatibility/2006">
              <mc:Choice xmlns:v="urn:schemas-microsoft-com:vml" Requires="v">
                <p:oleObj spid="_x0000_s1095" name="Presentation" r:id="rId3" imgW="6350040" imgH="3571920" progId="PowerPoint.Show.12">
                  <p:embed/>
                </p:oleObj>
              </mc:Choice>
              <mc:Fallback>
                <p:oleObj name="Presentation" r:id="rId3" imgW="6350040" imgH="3571920" progId="PowerPoint.Show.12">
                  <p:embed/>
                  <p:pic>
                    <p:nvPicPr>
                      <p:cNvPr id="0" name=""/>
                      <p:cNvPicPr/>
                      <p:nvPr/>
                    </p:nvPicPr>
                    <p:blipFill>
                      <a:blip r:embed="rId4"/>
                      <a:stretch>
                        <a:fillRect/>
                      </a:stretch>
                    </p:blipFill>
                    <p:spPr>
                      <a:xfrm>
                        <a:off x="-76553" y="0"/>
                        <a:ext cx="12265378" cy="6899275"/>
                      </a:xfrm>
                      <a:prstGeom prst="rect">
                        <a:avLst/>
                      </a:prstGeom>
                    </p:spPr>
                  </p:pic>
                </p:oleObj>
              </mc:Fallback>
            </mc:AlternateContent>
          </a:graphicData>
        </a:graphic>
      </p:graphicFrame>
    </p:spTree>
    <p:extLst>
      <p:ext uri="{BB962C8B-B14F-4D97-AF65-F5344CB8AC3E}">
        <p14:creationId xmlns:p14="http://schemas.microsoft.com/office/powerpoint/2010/main" val="147364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891E-4EC6-4492-9C24-BC26708F2E4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B481398-2738-4CA5-8274-26A6752B9964}"/>
              </a:ext>
            </a:extLst>
          </p:cNvPr>
          <p:cNvSpPr>
            <a:spLocks noGrp="1"/>
          </p:cNvSpPr>
          <p:nvPr>
            <p:ph idx="1"/>
          </p:nvPr>
        </p:nvSpPr>
        <p:spPr/>
        <p:txBody>
          <a:bodyPr/>
          <a:lstStyle/>
          <a:p>
            <a:endParaRPr lang="en-US"/>
          </a:p>
        </p:txBody>
      </p:sp>
      <p:graphicFrame>
        <p:nvGraphicFramePr>
          <p:cNvPr id="4" name="Object 3">
            <a:hlinkClick r:id="" action="ppaction://ole?verb=0"/>
            <a:extLst>
              <a:ext uri="{FF2B5EF4-FFF2-40B4-BE49-F238E27FC236}">
                <a16:creationId xmlns:a16="http://schemas.microsoft.com/office/drawing/2014/main" id="{BDEC7E00-447C-4B04-9592-D2631672413F}"/>
              </a:ext>
            </a:extLst>
          </p:cNvPr>
          <p:cNvGraphicFramePr>
            <a:graphicFrameLocks noChangeAspect="1"/>
          </p:cNvGraphicFramePr>
          <p:nvPr>
            <p:extLst>
              <p:ext uri="{D42A27DB-BD31-4B8C-83A1-F6EECF244321}">
                <p14:modId xmlns:p14="http://schemas.microsoft.com/office/powerpoint/2010/main" val="545309813"/>
              </p:ext>
            </p:extLst>
          </p:nvPr>
        </p:nvGraphicFramePr>
        <p:xfrm>
          <a:off x="-76553" y="0"/>
          <a:ext cx="12265378" cy="6899275"/>
        </p:xfrm>
        <a:graphic>
          <a:graphicData uri="http://schemas.openxmlformats.org/presentationml/2006/ole">
            <mc:AlternateContent xmlns:mc="http://schemas.openxmlformats.org/markup-compatibility/2006">
              <mc:Choice xmlns:v="urn:schemas-microsoft-com:vml" Requires="v">
                <p:oleObj spid="_x0000_s2116" name="Presentation" r:id="rId3" imgW="6350040" imgH="3571920" progId="PowerPoint.Show.12">
                  <p:embed/>
                </p:oleObj>
              </mc:Choice>
              <mc:Fallback>
                <p:oleObj name="Presentation" r:id="rId3" imgW="6350040" imgH="3571920" progId="PowerPoint.Show.12">
                  <p:embed/>
                  <p:pic>
                    <p:nvPicPr>
                      <p:cNvPr id="0" name=""/>
                      <p:cNvPicPr/>
                      <p:nvPr/>
                    </p:nvPicPr>
                    <p:blipFill>
                      <a:blip r:embed="rId4"/>
                      <a:stretch>
                        <a:fillRect/>
                      </a:stretch>
                    </p:blipFill>
                    <p:spPr>
                      <a:xfrm>
                        <a:off x="-76553" y="0"/>
                        <a:ext cx="12265378" cy="6899275"/>
                      </a:xfrm>
                      <a:prstGeom prst="rect">
                        <a:avLst/>
                      </a:prstGeom>
                    </p:spPr>
                  </p:pic>
                </p:oleObj>
              </mc:Fallback>
            </mc:AlternateContent>
          </a:graphicData>
        </a:graphic>
      </p:graphicFrame>
    </p:spTree>
    <p:extLst>
      <p:ext uri="{BB962C8B-B14F-4D97-AF65-F5344CB8AC3E}">
        <p14:creationId xmlns:p14="http://schemas.microsoft.com/office/powerpoint/2010/main" val="347505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505" y="5638800"/>
            <a:ext cx="10666413" cy="461665"/>
          </a:xfrm>
          <a:prstGeom prst="rect">
            <a:avLst/>
          </a:prstGeom>
        </p:spPr>
        <p:txBody>
          <a:bodyPr wrap="square">
            <a:spAutoFit/>
          </a:bodyPr>
          <a:lstStyle/>
          <a:p>
            <a:pPr algn="ctr"/>
            <a:r>
              <a:rPr lang="en-US" dirty="0">
                <a:solidFill>
                  <a:srgbClr val="FFFFFF"/>
                </a:solidFill>
                <a:latin typeface="Palatino Linotype" panose="02040502050505030304" pitchFamily="18" charset="0"/>
                <a:ea typeface="Times New Roman" panose="02020603050405020304" pitchFamily="18" charset="0"/>
              </a:rPr>
              <a:t>Office of Diversity, Equity, and Inclusion |</a:t>
            </a:r>
            <a:r>
              <a:rPr lang="en-US" dirty="0">
                <a:solidFill>
                  <a:srgbClr val="FFFFFF"/>
                </a:solidFill>
                <a:latin typeface="Palatino Linotype" panose="02040502050505030304" pitchFamily="18" charset="0"/>
                <a:ea typeface="Times New Roman" panose="02020603050405020304" pitchFamily="18" charset="0"/>
                <a:cs typeface="Times New Roman" panose="02020603050405020304" pitchFamily="18" charset="0"/>
              </a:rPr>
              <a:t>Phone: (405) 325 7314 </a:t>
            </a:r>
            <a:endParaRPr lang="en-US" dirty="0"/>
          </a:p>
        </p:txBody>
      </p:sp>
      <p:pic>
        <p:nvPicPr>
          <p:cNvPr id="4" name="Picture 3"/>
          <p:cNvPicPr>
            <a:picLocks noChangeAspect="1"/>
          </p:cNvPicPr>
          <p:nvPr/>
        </p:nvPicPr>
        <p:blipFill rotWithShape="1">
          <a:blip r:embed="rId2"/>
          <a:srcRect l="27222" t="42000" r="30000" b="17112"/>
          <a:stretch/>
        </p:blipFill>
        <p:spPr>
          <a:xfrm>
            <a:off x="2208212" y="381000"/>
            <a:ext cx="8001000" cy="4779818"/>
          </a:xfrm>
          <a:prstGeom prst="rect">
            <a:avLst/>
          </a:prstGeom>
        </p:spPr>
      </p:pic>
    </p:spTree>
    <p:extLst>
      <p:ext uri="{BB962C8B-B14F-4D97-AF65-F5344CB8AC3E}">
        <p14:creationId xmlns:p14="http://schemas.microsoft.com/office/powerpoint/2010/main" val="10428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87EE1-43DF-4EAC-BE7E-A416484AAF13}"/>
              </a:ext>
            </a:extLst>
          </p:cNvPr>
          <p:cNvSpPr>
            <a:spLocks noGrp="1"/>
          </p:cNvSpPr>
          <p:nvPr>
            <p:ph idx="1"/>
          </p:nvPr>
        </p:nvSpPr>
        <p:spPr>
          <a:xfrm>
            <a:off x="418186" y="1333500"/>
            <a:ext cx="11352452" cy="4855980"/>
          </a:xfrm>
        </p:spPr>
        <p:txBody>
          <a:bodyPr>
            <a:normAutofit/>
          </a:bodyPr>
          <a:lstStyle/>
          <a:p>
            <a:pPr marL="0" indent="0">
              <a:buNone/>
            </a:pPr>
            <a:r>
              <a:rPr lang="en-US" sz="3200" b="1" dirty="0"/>
              <a:t>Mobile Market Dates/Locations </a:t>
            </a:r>
          </a:p>
          <a:p>
            <a:pPr marL="0" lvl="0" indent="0">
              <a:lnSpc>
                <a:spcPct val="50000"/>
              </a:lnSpc>
              <a:buNone/>
            </a:pPr>
            <a:r>
              <a:rPr lang="en-US" dirty="0"/>
              <a:t>Thursday, 12/3 –Cancer Center Parking Garage </a:t>
            </a:r>
          </a:p>
          <a:p>
            <a:pPr marL="0" lvl="0" indent="0">
              <a:lnSpc>
                <a:spcPct val="50000"/>
              </a:lnSpc>
              <a:buNone/>
            </a:pPr>
            <a:r>
              <a:rPr lang="en-US" dirty="0"/>
              <a:t>Thursday, 12/10 Parking Lot 10W (South of Library)</a:t>
            </a:r>
          </a:p>
          <a:p>
            <a:pPr marL="0" lvl="0" indent="0">
              <a:lnSpc>
                <a:spcPct val="50000"/>
              </a:lnSpc>
              <a:buNone/>
            </a:pPr>
            <a:r>
              <a:rPr lang="en-US" dirty="0"/>
              <a:t>Thursday, 12/17 Parking Lot 10B (East of Harold Hamm)</a:t>
            </a:r>
          </a:p>
          <a:p>
            <a:pPr marL="0" lvl="0" indent="0">
              <a:lnSpc>
                <a:spcPct val="50000"/>
              </a:lnSpc>
              <a:buNone/>
            </a:pPr>
            <a:r>
              <a:rPr lang="en-US" dirty="0"/>
              <a:t>Tuesday, 12/22 Location TBD</a:t>
            </a:r>
          </a:p>
          <a:p>
            <a:pPr marL="0" indent="0">
              <a:buNone/>
            </a:pPr>
            <a:r>
              <a:rPr lang="en-US" b="1" dirty="0"/>
              <a:t>All sites open 11:30-1pm </a:t>
            </a:r>
          </a:p>
          <a:p>
            <a:pPr marL="0" indent="0" algn="ctr">
              <a:lnSpc>
                <a:spcPct val="100000"/>
              </a:lnSpc>
              <a:buNone/>
            </a:pPr>
            <a:r>
              <a:rPr lang="en-US" sz="4000" b="1" dirty="0"/>
              <a:t>Volunteers are needed </a:t>
            </a:r>
          </a:p>
          <a:p>
            <a:pPr marL="0" indent="0">
              <a:lnSpc>
                <a:spcPct val="100000"/>
              </a:lnSpc>
              <a:buNone/>
            </a:pPr>
            <a:r>
              <a:rPr lang="en-US" sz="3200" dirty="0"/>
              <a:t>Please contact </a:t>
            </a:r>
            <a:r>
              <a:rPr lang="en-US" sz="3200" b="1" dirty="0">
                <a:hlinkClick r:id="rId2">
                  <a:extLst>
                    <a:ext uri="{A12FA001-AC4F-418D-AE19-62706E023703}">
                      <ahyp:hlinkClr xmlns:ahyp="http://schemas.microsoft.com/office/drawing/2018/hyperlinkcolor" val="tx"/>
                    </a:ext>
                  </a:extLst>
                </a:hlinkClick>
              </a:rPr>
              <a:t>Kelli-walsh@ouhsc.edu</a:t>
            </a:r>
            <a:r>
              <a:rPr lang="en-US" sz="3200" b="1" dirty="0"/>
              <a:t> </a:t>
            </a:r>
            <a:r>
              <a:rPr lang="en-US" dirty="0"/>
              <a:t>to sign up for a December Date.  </a:t>
            </a:r>
          </a:p>
        </p:txBody>
      </p:sp>
      <p:sp>
        <p:nvSpPr>
          <p:cNvPr id="4" name="Title 1">
            <a:extLst>
              <a:ext uri="{FF2B5EF4-FFF2-40B4-BE49-F238E27FC236}">
                <a16:creationId xmlns:a16="http://schemas.microsoft.com/office/drawing/2014/main" id="{4D1DA9C9-4232-42BD-81CC-34DF48C67B99}"/>
              </a:ext>
            </a:extLst>
          </p:cNvPr>
          <p:cNvSpPr txBox="1">
            <a:spLocks/>
          </p:cNvSpPr>
          <p:nvPr/>
        </p:nvSpPr>
        <p:spPr>
          <a:xfrm>
            <a:off x="136732" y="234430"/>
            <a:ext cx="11915361" cy="1060970"/>
          </a:xfrm>
          <a:prstGeom prst="rect">
            <a:avLst/>
          </a:prstGeom>
        </p:spPr>
        <p:txBody>
          <a:bodyPr>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US" sz="4800" b="1" dirty="0">
                <a:solidFill>
                  <a:srgbClr val="FFFFFF"/>
                </a:solidFill>
                <a:latin typeface="Calibri" panose="020F0502020204030204" pitchFamily="34" charset="0"/>
              </a:rPr>
              <a:t>MOBILE MARKET/pantry box distribution</a:t>
            </a:r>
          </a:p>
        </p:txBody>
      </p:sp>
    </p:spTree>
    <p:extLst>
      <p:ext uri="{BB962C8B-B14F-4D97-AF65-F5344CB8AC3E}">
        <p14:creationId xmlns:p14="http://schemas.microsoft.com/office/powerpoint/2010/main" val="35229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40E29-B550-47AB-AB90-2670AFAE8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883" y="0"/>
            <a:ext cx="8875059" cy="6858000"/>
          </a:xfrm>
          <a:prstGeom prst="rect">
            <a:avLst/>
          </a:prstGeom>
        </p:spPr>
      </p:pic>
    </p:spTree>
    <p:extLst>
      <p:ext uri="{BB962C8B-B14F-4D97-AF65-F5344CB8AC3E}">
        <p14:creationId xmlns:p14="http://schemas.microsoft.com/office/powerpoint/2010/main" val="28868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24D3-C1E9-4522-8E42-45623E413B78}"/>
              </a:ext>
            </a:extLst>
          </p:cNvPr>
          <p:cNvSpPr>
            <a:spLocks noGrp="1"/>
          </p:cNvSpPr>
          <p:nvPr>
            <p:ph type="title"/>
          </p:nvPr>
        </p:nvSpPr>
        <p:spPr>
          <a:xfrm>
            <a:off x="493474" y="304800"/>
            <a:ext cx="10360501" cy="762000"/>
          </a:xfrm>
        </p:spPr>
        <p:txBody>
          <a:bodyPr/>
          <a:lstStyle/>
          <a:p>
            <a:r>
              <a:rPr lang="en-US" sz="4800" b="1" dirty="0"/>
              <a:t>Looking Ahead to 2021</a:t>
            </a:r>
            <a:r>
              <a:rPr lang="en-US" dirty="0"/>
              <a:t>	</a:t>
            </a:r>
          </a:p>
        </p:txBody>
      </p:sp>
      <p:sp>
        <p:nvSpPr>
          <p:cNvPr id="3" name="Content Placeholder 2">
            <a:extLst>
              <a:ext uri="{FF2B5EF4-FFF2-40B4-BE49-F238E27FC236}">
                <a16:creationId xmlns:a16="http://schemas.microsoft.com/office/drawing/2014/main" id="{D67EA387-AAAE-439B-9CFE-1B29D97ED8D4}"/>
              </a:ext>
            </a:extLst>
          </p:cNvPr>
          <p:cNvSpPr>
            <a:spLocks noGrp="1"/>
          </p:cNvSpPr>
          <p:nvPr>
            <p:ph idx="1"/>
          </p:nvPr>
        </p:nvSpPr>
        <p:spPr>
          <a:xfrm>
            <a:off x="303212" y="1295400"/>
            <a:ext cx="9982200" cy="3619500"/>
          </a:xfrm>
        </p:spPr>
        <p:txBody>
          <a:bodyPr>
            <a:normAutofit/>
          </a:bodyPr>
          <a:lstStyle/>
          <a:p>
            <a:r>
              <a:rPr lang="en-US" sz="3600" dirty="0"/>
              <a:t>General Meetings will remain on Zoom</a:t>
            </a:r>
          </a:p>
          <a:p>
            <a:r>
              <a:rPr lang="en-US" sz="3600" dirty="0"/>
              <a:t>Future Speakers</a:t>
            </a:r>
          </a:p>
          <a:p>
            <a:endParaRPr lang="en-US" sz="3600" dirty="0"/>
          </a:p>
          <a:p>
            <a:pPr marL="0" indent="0">
              <a:buNone/>
            </a:pPr>
            <a:r>
              <a:rPr lang="en-US" sz="3200" dirty="0">
                <a:hlinkClick r:id="rId2">
                  <a:extLst>
                    <a:ext uri="{A12FA001-AC4F-418D-AE19-62706E023703}">
                      <ahyp:hlinkClr xmlns:ahyp="http://schemas.microsoft.com/office/drawing/2018/hyperlinkcolor" val="tx"/>
                    </a:ext>
                  </a:extLst>
                </a:hlinkClick>
              </a:rPr>
              <a:t>Staff-senate@ouhsc.edu</a:t>
            </a:r>
            <a:endParaRPr lang="en-US" sz="3200" dirty="0"/>
          </a:p>
          <a:p>
            <a:pPr marL="0" indent="0">
              <a:buNone/>
            </a:pPr>
            <a:endParaRPr lang="en-US" sz="3200" dirty="0"/>
          </a:p>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8C1ECDF2-7E74-469E-A1BA-E37830CE0A2D}"/>
              </a:ext>
            </a:extLst>
          </p:cNvPr>
          <p:cNvPicPr>
            <a:picLocks noChangeAspect="1"/>
          </p:cNvPicPr>
          <p:nvPr/>
        </p:nvPicPr>
        <p:blipFill rotWithShape="1">
          <a:blip r:embed="rId3">
            <a:extLst>
              <a:ext uri="{28A0092B-C50C-407E-A947-70E740481C1C}">
                <a14:useLocalDpi xmlns:a14="http://schemas.microsoft.com/office/drawing/2010/main" val="0"/>
              </a:ext>
            </a:extLst>
          </a:blip>
          <a:srcRect l="14482" t="1724" r="12734" b="6896"/>
          <a:stretch/>
        </p:blipFill>
        <p:spPr>
          <a:xfrm>
            <a:off x="5789612" y="2489200"/>
            <a:ext cx="5943600" cy="4038600"/>
          </a:xfrm>
          <a:prstGeom prst="rect">
            <a:avLst/>
          </a:prstGeom>
        </p:spPr>
      </p:pic>
    </p:spTree>
    <p:extLst>
      <p:ext uri="{BB962C8B-B14F-4D97-AF65-F5344CB8AC3E}">
        <p14:creationId xmlns:p14="http://schemas.microsoft.com/office/powerpoint/2010/main" val="130123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5105400" cy="3785652"/>
          </a:xfrm>
          <a:prstGeom prst="rect">
            <a:avLst/>
          </a:prstGeom>
          <a:noFill/>
          <a:ln>
            <a:noFill/>
          </a:ln>
        </p:spPr>
        <p:txBody>
          <a:bodyPr wrap="square" rtlCol="0" anchor="ctr" anchorCtr="1">
            <a:spAutoFit/>
          </a:bodyPr>
          <a:lstStyle/>
          <a:p>
            <a:r>
              <a:rPr lang="en-US" sz="8000" dirty="0">
                <a:effectLst>
                  <a:outerShdw blurRad="38100" dist="38100" dir="2700000" algn="tl">
                    <a:srgbClr val="000000">
                      <a:alpha val="43137"/>
                    </a:srgbClr>
                  </a:outerShdw>
                </a:effectLst>
                <a:latin typeface="Bahnschrift" panose="020B0502040204020203" pitchFamily="34" charset="0"/>
              </a:rPr>
              <a:t>Mind </a:t>
            </a:r>
          </a:p>
          <a:p>
            <a:r>
              <a:rPr lang="en-US" sz="8000" dirty="0">
                <a:effectLst>
                  <a:outerShdw blurRad="38100" dist="38100" dir="2700000" algn="tl">
                    <a:srgbClr val="000000">
                      <a:alpha val="43137"/>
                    </a:srgbClr>
                  </a:outerShdw>
                </a:effectLst>
                <a:latin typeface="Bahnschrift" panose="020B0502040204020203" pitchFamily="34" charset="0"/>
              </a:rPr>
              <a:t>your </a:t>
            </a:r>
          </a:p>
          <a:p>
            <a:r>
              <a:rPr lang="en-US" sz="8000" dirty="0">
                <a:effectLst>
                  <a:outerShdw blurRad="38100" dist="38100" dir="2700000" algn="tl">
                    <a:srgbClr val="000000">
                      <a:alpha val="43137"/>
                    </a:srgbClr>
                  </a:outerShdw>
                </a:effectLst>
                <a:latin typeface="Bahnschrift" panose="020B0502040204020203" pitchFamily="34" charset="0"/>
              </a:rPr>
              <a:t>Mute!  </a:t>
            </a:r>
          </a:p>
        </p:txBody>
      </p:sp>
      <p:pic>
        <p:nvPicPr>
          <p:cNvPr id="4108" name="Picture 12" descr="🇲🇽 25+ Best Memes About Sheriff Buford | Sheriff Buford Memes"/>
          <p:cNvPicPr>
            <a:picLocks noChangeAspect="1" noChangeArrowheads="1"/>
          </p:cNvPicPr>
          <p:nvPr/>
        </p:nvPicPr>
        <p:blipFill rotWithShape="1">
          <a:blip r:embed="rId2">
            <a:extLst>
              <a:ext uri="{28A0092B-C50C-407E-A947-70E740481C1C}">
                <a14:useLocalDpi xmlns:a14="http://schemas.microsoft.com/office/drawing/2010/main" val="0"/>
              </a:ext>
            </a:extLst>
          </a:blip>
          <a:srcRect l="1" r="-700" b="25026"/>
          <a:stretch/>
        </p:blipFill>
        <p:spPr bwMode="auto">
          <a:xfrm>
            <a:off x="5408612" y="385085"/>
            <a:ext cx="6477000" cy="599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2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BFA63D-41D4-4FA9-8ED3-EB9C7336ACFE}"/>
              </a:ext>
            </a:extLst>
          </p:cNvPr>
          <p:cNvSpPr/>
          <p:nvPr/>
        </p:nvSpPr>
        <p:spPr>
          <a:xfrm>
            <a:off x="8771518" y="3572698"/>
            <a:ext cx="2364750" cy="646331"/>
          </a:xfrm>
          <a:prstGeom prst="rect">
            <a:avLst/>
          </a:prstGeom>
        </p:spPr>
        <p:txBody>
          <a:bodyPr wrap="none">
            <a:spAutoFit/>
          </a:bodyPr>
          <a:lstStyle/>
          <a:p>
            <a:r>
              <a:rPr lang="en-US" sz="3600" b="1" dirty="0">
                <a:solidFill>
                  <a:srgbClr val="FFFFFF"/>
                </a:solidFill>
                <a:latin typeface="+mj-lt"/>
              </a:rPr>
              <a:t>@OUHSCS</a:t>
            </a:r>
          </a:p>
        </p:txBody>
      </p:sp>
      <p:pic>
        <p:nvPicPr>
          <p:cNvPr id="4" name="Picture 3">
            <a:extLst>
              <a:ext uri="{FF2B5EF4-FFF2-40B4-BE49-F238E27FC236}">
                <a16:creationId xmlns:a16="http://schemas.microsoft.com/office/drawing/2014/main" id="{2589C159-4737-4F53-A706-2C14F51BF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892" y="4219029"/>
            <a:ext cx="2070056" cy="1740537"/>
          </a:xfrm>
          <a:prstGeom prst="rect">
            <a:avLst/>
          </a:prstGeom>
        </p:spPr>
      </p:pic>
      <p:sp>
        <p:nvSpPr>
          <p:cNvPr id="5" name="TextBox 4">
            <a:extLst>
              <a:ext uri="{FF2B5EF4-FFF2-40B4-BE49-F238E27FC236}">
                <a16:creationId xmlns:a16="http://schemas.microsoft.com/office/drawing/2014/main" id="{FBB272D9-BEEF-4214-9B07-1E2C086C946D}"/>
              </a:ext>
            </a:extLst>
          </p:cNvPr>
          <p:cNvSpPr txBox="1"/>
          <p:nvPr/>
        </p:nvSpPr>
        <p:spPr>
          <a:xfrm>
            <a:off x="8032533" y="5986808"/>
            <a:ext cx="3842719" cy="584775"/>
          </a:xfrm>
          <a:prstGeom prst="rect">
            <a:avLst/>
          </a:prstGeom>
          <a:noFill/>
          <a:ln>
            <a:noFill/>
          </a:ln>
        </p:spPr>
        <p:txBody>
          <a:bodyPr wrap="none" rtlCol="0" anchor="ctr" anchorCtr="1">
            <a:spAutoFit/>
          </a:bodyPr>
          <a:lstStyle/>
          <a:p>
            <a:r>
              <a:rPr lang="en-US" sz="3200" b="1" dirty="0"/>
              <a:t>@</a:t>
            </a:r>
            <a:r>
              <a:rPr lang="en-US" sz="3200" b="1" dirty="0" err="1"/>
              <a:t>ouhscstaffsenate</a:t>
            </a:r>
            <a:endParaRPr lang="en-US" sz="3200" b="1" dirty="0"/>
          </a:p>
        </p:txBody>
      </p:sp>
      <p:pic>
        <p:nvPicPr>
          <p:cNvPr id="7" name="Picture 6">
            <a:extLst>
              <a:ext uri="{FF2B5EF4-FFF2-40B4-BE49-F238E27FC236}">
                <a16:creationId xmlns:a16="http://schemas.microsoft.com/office/drawing/2014/main" id="{E2D62F7D-23A1-4746-A34B-8592CCCCE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412" y="304800"/>
            <a:ext cx="3389016" cy="1389496"/>
          </a:xfrm>
          <a:prstGeom prst="rect">
            <a:avLst/>
          </a:prstGeom>
        </p:spPr>
      </p:pic>
      <p:sp>
        <p:nvSpPr>
          <p:cNvPr id="8" name="TextBox 7">
            <a:extLst>
              <a:ext uri="{FF2B5EF4-FFF2-40B4-BE49-F238E27FC236}">
                <a16:creationId xmlns:a16="http://schemas.microsoft.com/office/drawing/2014/main" id="{97D3480C-EAFE-4458-BD8E-2293258F9C14}"/>
              </a:ext>
            </a:extLst>
          </p:cNvPr>
          <p:cNvSpPr txBox="1"/>
          <p:nvPr/>
        </p:nvSpPr>
        <p:spPr>
          <a:xfrm>
            <a:off x="7921456" y="1694296"/>
            <a:ext cx="4306928" cy="523220"/>
          </a:xfrm>
          <a:prstGeom prst="rect">
            <a:avLst/>
          </a:prstGeom>
          <a:noFill/>
          <a:ln>
            <a:noFill/>
          </a:ln>
        </p:spPr>
        <p:txBody>
          <a:bodyPr wrap="square" rtlCol="0" anchor="ctr" anchorCtr="1">
            <a:spAutoFit/>
          </a:bodyPr>
          <a:lstStyle/>
          <a:p>
            <a:r>
              <a:rPr lang="en-US" sz="2800" b="1" dirty="0"/>
              <a:t>OUHSC-Staff Senate</a:t>
            </a:r>
          </a:p>
        </p:txBody>
      </p:sp>
      <p:pic>
        <p:nvPicPr>
          <p:cNvPr id="12" name="Picture 11">
            <a:extLst>
              <a:ext uri="{FF2B5EF4-FFF2-40B4-BE49-F238E27FC236}">
                <a16:creationId xmlns:a16="http://schemas.microsoft.com/office/drawing/2014/main" id="{A843BE30-8D30-493F-89CF-7D55C2136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8524" y="2420253"/>
            <a:ext cx="3236616" cy="1186759"/>
          </a:xfrm>
          <a:prstGeom prst="rect">
            <a:avLst/>
          </a:prstGeom>
        </p:spPr>
      </p:pic>
      <p:sp>
        <p:nvSpPr>
          <p:cNvPr id="13" name="Rectangle 12">
            <a:extLst>
              <a:ext uri="{FF2B5EF4-FFF2-40B4-BE49-F238E27FC236}">
                <a16:creationId xmlns:a16="http://schemas.microsoft.com/office/drawing/2014/main" id="{C4D5FA30-A57E-4EA3-8A40-807FE629E962}"/>
              </a:ext>
            </a:extLst>
          </p:cNvPr>
          <p:cNvSpPr/>
          <p:nvPr/>
        </p:nvSpPr>
        <p:spPr>
          <a:xfrm>
            <a:off x="543045" y="2274838"/>
            <a:ext cx="7462500" cy="2308324"/>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Ink Free" panose="03080402000500000000" pitchFamily="66" charset="0"/>
              </a:rPr>
              <a:t>Staff Senate…</a:t>
            </a:r>
          </a:p>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Ink Free" panose="03080402000500000000" pitchFamily="66" charset="0"/>
              </a:rPr>
              <a:t>Find us</a:t>
            </a:r>
            <a:r>
              <a:rPr lang="en-US" sz="7200" b="1" dirty="0">
                <a:ln w="9525">
                  <a:solidFill>
                    <a:schemeClr val="bg1"/>
                  </a:solidFill>
                  <a:prstDash val="solid"/>
                </a:ln>
                <a:effectLst>
                  <a:outerShdw blurRad="12700" dist="38100" dir="2700000" algn="tl" rotWithShape="0">
                    <a:schemeClr val="bg1">
                      <a:lumMod val="50000"/>
                    </a:schemeClr>
                  </a:outerShdw>
                </a:effectLst>
                <a:latin typeface="Brush Script MT" panose="03060802040406070304" pitchFamily="66" charset="0"/>
              </a:rPr>
              <a:t>! </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rush Script MT" panose="03060802040406070304" pitchFamily="66" charset="0"/>
            </a:endParaRPr>
          </a:p>
        </p:txBody>
      </p:sp>
    </p:spTree>
    <p:extLst>
      <p:ext uri="{BB962C8B-B14F-4D97-AF65-F5344CB8AC3E}">
        <p14:creationId xmlns:p14="http://schemas.microsoft.com/office/powerpoint/2010/main" val="29398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556499" y="381000"/>
            <a:ext cx="4656138" cy="5029200"/>
          </a:xfrm>
        </p:spPr>
        <p:txBody>
          <a:bodyPr>
            <a:normAutofit fontScale="77500" lnSpcReduction="20000"/>
          </a:bodyPr>
          <a:lstStyle/>
          <a:p>
            <a:r>
              <a:rPr lang="en-US" sz="4000" dirty="0"/>
              <a:t>Building </a:t>
            </a:r>
            <a:r>
              <a:rPr lang="en-US" sz="4000" dirty="0" err="1"/>
              <a:t>CommUNITY</a:t>
            </a:r>
            <a:endParaRPr lang="en-US" sz="4000" dirty="0"/>
          </a:p>
          <a:p>
            <a:pPr>
              <a:lnSpc>
                <a:spcPct val="120000"/>
              </a:lnSpc>
            </a:pPr>
            <a:r>
              <a:rPr lang="en-US" sz="4000" dirty="0"/>
              <a:t>You Matter. </a:t>
            </a:r>
          </a:p>
          <a:p>
            <a:pPr>
              <a:lnSpc>
                <a:spcPct val="120000"/>
              </a:lnSpc>
            </a:pPr>
            <a:r>
              <a:rPr lang="en-US" sz="4000" dirty="0"/>
              <a:t>Get informed. </a:t>
            </a:r>
          </a:p>
          <a:p>
            <a:pPr>
              <a:lnSpc>
                <a:spcPct val="120000"/>
              </a:lnSpc>
            </a:pPr>
            <a:r>
              <a:rPr lang="en-US" sz="4000" dirty="0"/>
              <a:t>Get Involved. </a:t>
            </a:r>
          </a:p>
          <a:p>
            <a:pPr>
              <a:lnSpc>
                <a:spcPct val="120000"/>
              </a:lnSpc>
            </a:pPr>
            <a:r>
              <a:rPr lang="en-US" sz="4000" dirty="0"/>
              <a:t>Staff Senate</a:t>
            </a:r>
          </a:p>
          <a:p>
            <a:endParaRPr lang="en-US" sz="3200" dirty="0"/>
          </a:p>
          <a:p>
            <a:r>
              <a:rPr lang="en-US" sz="3200" b="1" dirty="0"/>
              <a:t>Next meeting- </a:t>
            </a:r>
          </a:p>
          <a:p>
            <a:r>
              <a:rPr lang="en-US" sz="3200" b="1" dirty="0"/>
              <a:t>Thursday, February 4, 2021 10am via Zoom</a:t>
            </a:r>
          </a:p>
        </p:txBody>
      </p:sp>
      <p:pic>
        <p:nvPicPr>
          <p:cNvPr id="6154" name="Picture 10" descr="https://i.pinimg.com/originals/8f/d3/5a/8fd35a92964dbf95439300c75a144ecc.jpg"/>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9894" t="-1127" r="-107" b="2003"/>
          <a:stretch/>
        </p:blipFill>
        <p:spPr bwMode="auto">
          <a:xfrm>
            <a:off x="150812" y="1066800"/>
            <a:ext cx="7381875" cy="4191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2812" y="5712767"/>
            <a:ext cx="184731" cy="461665"/>
          </a:xfrm>
          <a:prstGeom prst="rect">
            <a:avLst/>
          </a:prstGeom>
          <a:noFill/>
          <a:ln>
            <a:solidFill>
              <a:schemeClr val="bg2"/>
            </a:solidFill>
          </a:ln>
        </p:spPr>
        <p:txBody>
          <a:bodyPr wrap="none" rtlCol="0" anchor="ctr" anchorCtr="1">
            <a:spAutoFit/>
          </a:bodyPr>
          <a:lstStyle/>
          <a:p>
            <a:endParaRPr lang="en-US" dirty="0"/>
          </a:p>
        </p:txBody>
      </p:sp>
    </p:spTree>
    <p:extLst>
      <p:ext uri="{BB962C8B-B14F-4D97-AF65-F5344CB8AC3E}">
        <p14:creationId xmlns:p14="http://schemas.microsoft.com/office/powerpoint/2010/main" val="300812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990600"/>
            <a:ext cx="12188825" cy="2133600"/>
          </a:xfrm>
        </p:spPr>
        <p:txBody>
          <a:bodyPr>
            <a:normAutofit/>
          </a:bodyPr>
          <a:lstStyle/>
          <a:p>
            <a:r>
              <a:rPr lang="en-US" sz="5400" dirty="0"/>
              <a:t>OUHSC Staff Senate</a:t>
            </a:r>
            <a:br>
              <a:rPr lang="en-US" sz="5400" dirty="0"/>
            </a:br>
            <a:r>
              <a:rPr lang="en-US" sz="5400" dirty="0"/>
              <a:t>Business</a:t>
            </a:r>
          </a:p>
        </p:txBody>
      </p:sp>
      <p:sp>
        <p:nvSpPr>
          <p:cNvPr id="5" name="Subtitle 4">
            <a:extLst>
              <a:ext uri="{FF2B5EF4-FFF2-40B4-BE49-F238E27FC236}">
                <a16:creationId xmlns:a16="http://schemas.microsoft.com/office/drawing/2014/main" id="{FC161974-7843-4AE7-9EA9-70990C153BCD}"/>
              </a:ext>
            </a:extLst>
          </p:cNvPr>
          <p:cNvSpPr>
            <a:spLocks noGrp="1"/>
          </p:cNvSpPr>
          <p:nvPr>
            <p:ph type="subTitle" idx="1"/>
          </p:nvPr>
        </p:nvSpPr>
        <p:spPr>
          <a:xfrm>
            <a:off x="1484311" y="3276600"/>
            <a:ext cx="9220200" cy="2362199"/>
          </a:xfrm>
        </p:spPr>
        <p:txBody>
          <a:bodyPr>
            <a:normAutofit lnSpcReduction="10000"/>
          </a:bodyPr>
          <a:lstStyle/>
          <a:p>
            <a:r>
              <a:rPr lang="en-US" dirty="0"/>
              <a:t>Call to Order time</a:t>
            </a:r>
          </a:p>
          <a:p>
            <a:r>
              <a:rPr lang="en-US" dirty="0"/>
              <a:t> </a:t>
            </a:r>
          </a:p>
          <a:p>
            <a:r>
              <a:rPr lang="en-US" dirty="0"/>
              <a:t>November minutes will be approved via email and posted to the Staff Senate Webpage</a:t>
            </a:r>
          </a:p>
          <a:p>
            <a:endParaRPr lang="en-US" dirty="0"/>
          </a:p>
          <a:p>
            <a:r>
              <a:rPr lang="en-US" dirty="0"/>
              <a:t>www.ouhsc.edu/staff senate</a:t>
            </a:r>
          </a:p>
          <a:p>
            <a:endParaRPr lang="en-US" dirty="0"/>
          </a:p>
          <a:p>
            <a:endParaRPr lang="en-US" dirty="0"/>
          </a:p>
        </p:txBody>
      </p:sp>
    </p:spTree>
    <p:extLst>
      <p:ext uri="{BB962C8B-B14F-4D97-AF65-F5344CB8AC3E}">
        <p14:creationId xmlns:p14="http://schemas.microsoft.com/office/powerpoint/2010/main" val="679419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5612" y="268729"/>
            <a:ext cx="6246813" cy="1066800"/>
          </a:xfrm>
        </p:spPr>
        <p:txBody>
          <a:bodyPr>
            <a:normAutofit/>
          </a:bodyPr>
          <a:lstStyle/>
          <a:p>
            <a:pPr algn="ctr"/>
            <a:r>
              <a:rPr lang="en-US" dirty="0"/>
              <a:t>Executive committee </a:t>
            </a:r>
            <a:br>
              <a:rPr lang="en-US" dirty="0"/>
            </a:br>
            <a:r>
              <a:rPr lang="en-US" dirty="0"/>
              <a:t>Treasurer’s Report </a:t>
            </a:r>
            <a:endParaRPr lang="en-US" dirty="0">
              <a:solidFill>
                <a:srgbClr val="FF0000"/>
              </a:solidFill>
            </a:endParaRPr>
          </a:p>
        </p:txBody>
      </p:sp>
      <p:sp>
        <p:nvSpPr>
          <p:cNvPr id="3" name="Rectangle 2">
            <a:extLst>
              <a:ext uri="{FF2B5EF4-FFF2-40B4-BE49-F238E27FC236}">
                <a16:creationId xmlns:a16="http://schemas.microsoft.com/office/drawing/2014/main" id="{45731D4A-391F-4A56-9429-37972CA1474C}"/>
              </a:ext>
            </a:extLst>
          </p:cNvPr>
          <p:cNvSpPr/>
          <p:nvPr/>
        </p:nvSpPr>
        <p:spPr>
          <a:xfrm>
            <a:off x="227012" y="1981200"/>
            <a:ext cx="3886200" cy="707886"/>
          </a:xfrm>
          <a:prstGeom prst="rect">
            <a:avLst/>
          </a:prstGeom>
        </p:spPr>
        <p:txBody>
          <a:bodyPr wrap="square">
            <a:spAutoFit/>
          </a:bodyPr>
          <a:lstStyle/>
          <a:p>
            <a:r>
              <a:rPr lang="en-US" sz="2000" dirty="0"/>
              <a:t>September report approved</a:t>
            </a:r>
          </a:p>
          <a:p>
            <a:r>
              <a:rPr lang="en-US" sz="2000" dirty="0"/>
              <a:t>October report is still pending</a:t>
            </a:r>
          </a:p>
        </p:txBody>
      </p:sp>
      <p:graphicFrame>
        <p:nvGraphicFramePr>
          <p:cNvPr id="10" name="Table 9">
            <a:extLst>
              <a:ext uri="{FF2B5EF4-FFF2-40B4-BE49-F238E27FC236}">
                <a16:creationId xmlns:a16="http://schemas.microsoft.com/office/drawing/2014/main" id="{F2F3D8C1-B34A-4A52-89E4-AAA6678680F4}"/>
              </a:ext>
            </a:extLst>
          </p:cNvPr>
          <p:cNvGraphicFramePr>
            <a:graphicFrameLocks noGrp="1"/>
          </p:cNvGraphicFramePr>
          <p:nvPr>
            <p:extLst>
              <p:ext uri="{D42A27DB-BD31-4B8C-83A1-F6EECF244321}">
                <p14:modId xmlns:p14="http://schemas.microsoft.com/office/powerpoint/2010/main" val="3756976634"/>
              </p:ext>
            </p:extLst>
          </p:nvPr>
        </p:nvGraphicFramePr>
        <p:xfrm>
          <a:off x="4347151" y="1335529"/>
          <a:ext cx="7386064" cy="5403464"/>
        </p:xfrm>
        <a:graphic>
          <a:graphicData uri="http://schemas.openxmlformats.org/drawingml/2006/table">
            <a:tbl>
              <a:tblPr>
                <a:tableStyleId>{D03447BB-5D67-496B-8E87-E561075AD55C}</a:tableStyleId>
              </a:tblPr>
              <a:tblGrid>
                <a:gridCol w="2310512">
                  <a:extLst>
                    <a:ext uri="{9D8B030D-6E8A-4147-A177-3AD203B41FA5}">
                      <a16:colId xmlns:a16="http://schemas.microsoft.com/office/drawing/2014/main" val="2915871959"/>
                    </a:ext>
                  </a:extLst>
                </a:gridCol>
                <a:gridCol w="1041625">
                  <a:extLst>
                    <a:ext uri="{9D8B030D-6E8A-4147-A177-3AD203B41FA5}">
                      <a16:colId xmlns:a16="http://schemas.microsoft.com/office/drawing/2014/main" val="1114889117"/>
                    </a:ext>
                  </a:extLst>
                </a:gridCol>
                <a:gridCol w="1041625">
                  <a:extLst>
                    <a:ext uri="{9D8B030D-6E8A-4147-A177-3AD203B41FA5}">
                      <a16:colId xmlns:a16="http://schemas.microsoft.com/office/drawing/2014/main" val="1368805019"/>
                    </a:ext>
                  </a:extLst>
                </a:gridCol>
                <a:gridCol w="896428">
                  <a:extLst>
                    <a:ext uri="{9D8B030D-6E8A-4147-A177-3AD203B41FA5}">
                      <a16:colId xmlns:a16="http://schemas.microsoft.com/office/drawing/2014/main" val="2353396193"/>
                    </a:ext>
                  </a:extLst>
                </a:gridCol>
                <a:gridCol w="1047937">
                  <a:extLst>
                    <a:ext uri="{9D8B030D-6E8A-4147-A177-3AD203B41FA5}">
                      <a16:colId xmlns:a16="http://schemas.microsoft.com/office/drawing/2014/main" val="3590990442"/>
                    </a:ext>
                  </a:extLst>
                </a:gridCol>
                <a:gridCol w="1047937">
                  <a:extLst>
                    <a:ext uri="{9D8B030D-6E8A-4147-A177-3AD203B41FA5}">
                      <a16:colId xmlns:a16="http://schemas.microsoft.com/office/drawing/2014/main" val="4105397453"/>
                    </a:ext>
                  </a:extLst>
                </a:gridCol>
              </a:tblGrid>
              <a:tr h="179433">
                <a:tc>
                  <a:txBody>
                    <a:bodyPr/>
                    <a:lstStyle/>
                    <a:p>
                      <a:pPr algn="l" fontAlgn="b"/>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gridSpan="2">
                  <a:txBody>
                    <a:bodyPr/>
                    <a:lstStyle/>
                    <a:p>
                      <a:pPr algn="ctr" fontAlgn="b"/>
                      <a:r>
                        <a:rPr lang="en-US" sz="1050" u="none" strike="noStrike" dirty="0">
                          <a:solidFill>
                            <a:schemeClr val="bg1"/>
                          </a:solidFill>
                          <a:effectLst/>
                        </a:rPr>
                        <a:t>OUHSC Staff Senate</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2410183520"/>
                  </a:ext>
                </a:extLst>
              </a:tr>
              <a:tr h="179433">
                <a:tc>
                  <a:txBody>
                    <a:bodyPr/>
                    <a:lstStyle/>
                    <a:p>
                      <a:pPr algn="l" fontAlgn="b"/>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gridSpan="2">
                  <a:txBody>
                    <a:bodyPr/>
                    <a:lstStyle/>
                    <a:p>
                      <a:pPr algn="ctr" fontAlgn="b"/>
                      <a:r>
                        <a:rPr lang="en-US" sz="1050" u="none" strike="noStrike" dirty="0">
                          <a:solidFill>
                            <a:schemeClr val="bg1"/>
                          </a:solidFill>
                          <a:effectLst/>
                        </a:rPr>
                        <a:t>Treasurer's Report</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530267944"/>
                  </a:ext>
                </a:extLst>
              </a:tr>
              <a:tr h="179433">
                <a:tc>
                  <a:txBody>
                    <a:bodyPr/>
                    <a:lstStyle/>
                    <a:p>
                      <a:pPr algn="l" fontAlgn="b"/>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gridSpan="2">
                  <a:txBody>
                    <a:bodyPr/>
                    <a:lstStyle/>
                    <a:p>
                      <a:pPr algn="ctr" fontAlgn="b"/>
                      <a:r>
                        <a:rPr lang="en-US" sz="1050" u="none" strike="noStrike" dirty="0">
                          <a:solidFill>
                            <a:schemeClr val="bg1"/>
                          </a:solidFill>
                          <a:effectLst/>
                        </a:rPr>
                        <a:t>Year-to-date Summary</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2442493561"/>
                  </a:ext>
                </a:extLst>
              </a:tr>
              <a:tr h="179433">
                <a:tc>
                  <a:txBody>
                    <a:bodyPr/>
                    <a:lstStyle/>
                    <a:p>
                      <a:pPr algn="l" fontAlgn="b"/>
                      <a:r>
                        <a:rPr lang="en-US" sz="1050" u="none" strike="noStrike" dirty="0">
                          <a:solidFill>
                            <a:schemeClr val="bg1"/>
                          </a:solidFill>
                          <a:effectLst/>
                        </a:rPr>
                        <a:t>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3899047049"/>
                  </a:ext>
                </a:extLst>
              </a:tr>
              <a:tr h="179433">
                <a:tc>
                  <a:txBody>
                    <a:bodyPr/>
                    <a:lstStyle/>
                    <a:p>
                      <a:pPr algn="l" fontAlgn="b"/>
                      <a:r>
                        <a:rPr lang="en-US" sz="1050" u="none" strike="noStrike" dirty="0">
                          <a:solidFill>
                            <a:schemeClr val="bg1"/>
                          </a:solidFill>
                          <a:effectLst/>
                        </a:rPr>
                        <a:t>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gridSpan="2">
                  <a:txBody>
                    <a:bodyPr/>
                    <a:lstStyle/>
                    <a:p>
                      <a:pPr algn="ctr" fontAlgn="b"/>
                      <a:r>
                        <a:rPr lang="en-US" sz="1050" u="none" strike="noStrike" dirty="0">
                          <a:solidFill>
                            <a:schemeClr val="bg1"/>
                          </a:solidFill>
                          <a:effectLst/>
                        </a:rPr>
                        <a:t>September 2020</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gridSpan="3">
                  <a:txBody>
                    <a:bodyPr/>
                    <a:lstStyle/>
                    <a:p>
                      <a:pPr algn="ctr" fontAlgn="b"/>
                      <a:r>
                        <a:rPr lang="en-US" sz="1050" u="none" strike="noStrike">
                          <a:solidFill>
                            <a:schemeClr val="bg1"/>
                          </a:solidFill>
                          <a:effectLst/>
                        </a:rPr>
                        <a:t>Year to Date Totals</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7027737"/>
                  </a:ext>
                </a:extLst>
              </a:tr>
              <a:tr h="179433">
                <a:tc>
                  <a:txBody>
                    <a:bodyPr/>
                    <a:lstStyle/>
                    <a:p>
                      <a:pPr algn="l" fontAlgn="b"/>
                      <a:r>
                        <a:rPr lang="en-US" sz="1050" u="none" strike="noStrike" dirty="0">
                          <a:solidFill>
                            <a:schemeClr val="bg1"/>
                          </a:solidFill>
                          <a:effectLst/>
                        </a:rPr>
                        <a:t>Beginning Cash Balance</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gridSpan="2">
                  <a:txBody>
                    <a:bodyPr/>
                    <a:lstStyle/>
                    <a:p>
                      <a:pPr algn="ctr" fontAlgn="b"/>
                      <a:r>
                        <a:rPr lang="en-US" sz="1050" u="none" strike="noStrike" dirty="0">
                          <a:solidFill>
                            <a:schemeClr val="bg1"/>
                          </a:solidFill>
                          <a:effectLst/>
                        </a:rPr>
                        <a:t> $                                     8,942.56 </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gridSpan="3">
                  <a:txBody>
                    <a:bodyPr/>
                    <a:lstStyle/>
                    <a:p>
                      <a:pPr algn="ctr" fontAlgn="b"/>
                      <a:r>
                        <a:rPr lang="en-US" sz="1050" u="none" strike="noStrike">
                          <a:solidFill>
                            <a:schemeClr val="bg1"/>
                          </a:solidFill>
                          <a:effectLst/>
                        </a:rPr>
                        <a:t> $                                                             9,092.56 </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9092567"/>
                  </a:ext>
                </a:extLst>
              </a:tr>
              <a:tr h="179433">
                <a:tc>
                  <a:txBody>
                    <a:bodyPr/>
                    <a:lstStyle/>
                    <a:p>
                      <a:pPr algn="l" fontAlgn="b"/>
                      <a:r>
                        <a:rPr lang="en-US" sz="1050" u="none" strike="noStrike" dirty="0">
                          <a:solidFill>
                            <a:schemeClr val="bg1"/>
                          </a:solidFill>
                          <a:effectLst/>
                        </a:rPr>
                        <a:t>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2090789291"/>
                  </a:ext>
                </a:extLst>
              </a:tr>
              <a:tr h="189401">
                <a:tc>
                  <a:txBody>
                    <a:bodyPr/>
                    <a:lstStyle/>
                    <a:p>
                      <a:pPr algn="l" fontAlgn="b"/>
                      <a:r>
                        <a:rPr lang="en-US" sz="1050" u="none" strike="noStrike">
                          <a:solidFill>
                            <a:schemeClr val="bg1"/>
                          </a:solidFill>
                          <a:effectLst/>
                        </a:rPr>
                        <a:t>Project/Item</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Revenues</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Expenses</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Revenues</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Expenses</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Net</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4061239876"/>
                  </a:ext>
                </a:extLst>
              </a:tr>
              <a:tr h="189401">
                <a:tc>
                  <a:txBody>
                    <a:bodyPr/>
                    <a:lstStyle/>
                    <a:p>
                      <a:pPr algn="l" fontAlgn="b"/>
                      <a:r>
                        <a:rPr lang="en-US" sz="1050" u="none" strike="noStrike" dirty="0">
                          <a:solidFill>
                            <a:schemeClr val="bg1"/>
                          </a:solidFill>
                          <a:effectLst/>
                        </a:rPr>
                        <a:t>Inventory Sales</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347151253"/>
                  </a:ext>
                </a:extLst>
              </a:tr>
              <a:tr h="179433">
                <a:tc>
                  <a:txBody>
                    <a:bodyPr/>
                    <a:lstStyle/>
                    <a:p>
                      <a:pPr algn="l" fontAlgn="b"/>
                      <a:r>
                        <a:rPr lang="en-US" sz="1050" u="none" strike="noStrike" dirty="0">
                          <a:solidFill>
                            <a:schemeClr val="bg1"/>
                          </a:solidFill>
                          <a:effectLst/>
                        </a:rPr>
                        <a:t>Payday on Payday</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4027896400"/>
                  </a:ext>
                </a:extLst>
              </a:tr>
              <a:tr h="176487">
                <a:tc>
                  <a:txBody>
                    <a:bodyPr/>
                    <a:lstStyle/>
                    <a:p>
                      <a:pPr algn="l" fontAlgn="b"/>
                      <a:r>
                        <a:rPr lang="en-US" sz="1050" u="none" strike="noStrike">
                          <a:solidFill>
                            <a:schemeClr val="bg1"/>
                          </a:solidFill>
                          <a:effectLst/>
                        </a:rPr>
                        <a:t>Fall Craft Fair</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3610507878"/>
                  </a:ext>
                </a:extLst>
              </a:tr>
              <a:tr h="179433">
                <a:tc>
                  <a:txBody>
                    <a:bodyPr/>
                    <a:lstStyle/>
                    <a:p>
                      <a:pPr algn="l" fontAlgn="b"/>
                      <a:r>
                        <a:rPr lang="en-US" sz="1050" u="none" strike="noStrike">
                          <a:solidFill>
                            <a:schemeClr val="bg1"/>
                          </a:solidFill>
                          <a:effectLst/>
                        </a:rPr>
                        <a:t>Fall Fundraiser</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4101451293"/>
                  </a:ext>
                </a:extLst>
              </a:tr>
              <a:tr h="179433">
                <a:tc>
                  <a:txBody>
                    <a:bodyPr/>
                    <a:lstStyle/>
                    <a:p>
                      <a:pPr algn="l" fontAlgn="b"/>
                      <a:r>
                        <a:rPr lang="en-US" sz="1050" u="none" strike="noStrike" dirty="0">
                          <a:solidFill>
                            <a:schemeClr val="bg1"/>
                          </a:solidFill>
                          <a:effectLst/>
                        </a:rPr>
                        <a:t>New Employee Orientation Gift</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93293022"/>
                  </a:ext>
                </a:extLst>
              </a:tr>
              <a:tr h="179433">
                <a:tc>
                  <a:txBody>
                    <a:bodyPr/>
                    <a:lstStyle/>
                    <a:p>
                      <a:pPr algn="l" fontAlgn="b"/>
                      <a:r>
                        <a:rPr lang="en-US" sz="1050" u="none" strike="noStrike">
                          <a:solidFill>
                            <a:schemeClr val="bg1"/>
                          </a:solidFill>
                          <a:effectLst/>
                        </a:rPr>
                        <a:t>Christmas Tree Lighting &amp; Reception</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4092462344"/>
                  </a:ext>
                </a:extLst>
              </a:tr>
              <a:tr h="551550">
                <a:tc>
                  <a:txBody>
                    <a:bodyPr/>
                    <a:lstStyle/>
                    <a:p>
                      <a:pPr algn="l" fontAlgn="b"/>
                      <a:r>
                        <a:rPr lang="en-US" sz="1050" u="none" strike="noStrike" dirty="0">
                          <a:solidFill>
                            <a:schemeClr val="bg1"/>
                          </a:solidFill>
                          <a:effectLst/>
                        </a:rPr>
                        <a:t>Christmas Fundraiser</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4103770510"/>
                  </a:ext>
                </a:extLst>
              </a:tr>
              <a:tr h="179433">
                <a:tc>
                  <a:txBody>
                    <a:bodyPr/>
                    <a:lstStyle/>
                    <a:p>
                      <a:pPr algn="l" fontAlgn="b"/>
                      <a:r>
                        <a:rPr lang="en-US" sz="1050" u="none" strike="noStrike">
                          <a:solidFill>
                            <a:schemeClr val="bg1"/>
                          </a:solidFill>
                          <a:effectLst/>
                        </a:rPr>
                        <a:t>Bedlam Fundraiser</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382946432"/>
                  </a:ext>
                </a:extLst>
              </a:tr>
              <a:tr h="179433">
                <a:tc>
                  <a:txBody>
                    <a:bodyPr/>
                    <a:lstStyle/>
                    <a:p>
                      <a:pPr algn="l" fontAlgn="b"/>
                      <a:r>
                        <a:rPr lang="en-US" sz="1050" u="none" strike="noStrike">
                          <a:solidFill>
                            <a:schemeClr val="bg1"/>
                          </a:solidFill>
                          <a:effectLst/>
                        </a:rPr>
                        <a:t>Cupid Express</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865353498"/>
                  </a:ext>
                </a:extLst>
              </a:tr>
              <a:tr h="179433">
                <a:tc>
                  <a:txBody>
                    <a:bodyPr/>
                    <a:lstStyle/>
                    <a:p>
                      <a:pPr algn="l" fontAlgn="b"/>
                      <a:r>
                        <a:rPr lang="en-US" sz="1050" u="none" strike="noStrike">
                          <a:solidFill>
                            <a:schemeClr val="bg1"/>
                          </a:solidFill>
                          <a:effectLst/>
                        </a:rPr>
                        <a:t>ERC Luncheon</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2826154960"/>
                  </a:ext>
                </a:extLst>
              </a:tr>
              <a:tr h="179433">
                <a:tc>
                  <a:txBody>
                    <a:bodyPr/>
                    <a:lstStyle/>
                    <a:p>
                      <a:pPr algn="l" fontAlgn="b"/>
                      <a:r>
                        <a:rPr lang="en-US" sz="1050" u="none" strike="noStrike">
                          <a:solidFill>
                            <a:schemeClr val="bg1"/>
                          </a:solidFill>
                          <a:effectLst/>
                        </a:rPr>
                        <a:t>Staff Week Activities</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1134878102"/>
                  </a:ext>
                </a:extLst>
              </a:tr>
              <a:tr h="179433">
                <a:tc>
                  <a:txBody>
                    <a:bodyPr/>
                    <a:lstStyle/>
                    <a:p>
                      <a:pPr algn="l" fontAlgn="b"/>
                      <a:r>
                        <a:rPr lang="en-US" sz="1050" u="none" strike="noStrike">
                          <a:solidFill>
                            <a:schemeClr val="bg1"/>
                          </a:solidFill>
                          <a:effectLst/>
                        </a:rPr>
                        <a:t>Staff Week T-Shirt Sales</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2230934993"/>
                  </a:ext>
                </a:extLst>
              </a:tr>
              <a:tr h="179433">
                <a:tc>
                  <a:txBody>
                    <a:bodyPr/>
                    <a:lstStyle/>
                    <a:p>
                      <a:pPr algn="l" fontAlgn="b"/>
                      <a:r>
                        <a:rPr lang="en-US" sz="1050" u="none" strike="noStrike">
                          <a:solidFill>
                            <a:schemeClr val="bg1"/>
                          </a:solidFill>
                          <a:effectLst/>
                        </a:rPr>
                        <a:t>Spring Craft Fair</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704910664"/>
                  </a:ext>
                </a:extLst>
              </a:tr>
              <a:tr h="179433">
                <a:tc>
                  <a:txBody>
                    <a:bodyPr/>
                    <a:lstStyle/>
                    <a:p>
                      <a:pPr algn="l" fontAlgn="b"/>
                      <a:r>
                        <a:rPr lang="en-US" sz="1050" u="none" strike="noStrike">
                          <a:solidFill>
                            <a:schemeClr val="bg1"/>
                          </a:solidFill>
                          <a:effectLst/>
                        </a:rPr>
                        <a:t>Sales Tax</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588801140"/>
                  </a:ext>
                </a:extLst>
              </a:tr>
              <a:tr h="179433">
                <a:tc>
                  <a:txBody>
                    <a:bodyPr/>
                    <a:lstStyle/>
                    <a:p>
                      <a:pPr algn="l" fontAlgn="b"/>
                      <a:r>
                        <a:rPr lang="en-US" sz="1050" u="none" strike="noStrike">
                          <a:solidFill>
                            <a:schemeClr val="bg1"/>
                          </a:solidFill>
                          <a:effectLst/>
                        </a:rPr>
                        <a:t>Sooner Safety Week</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2710979826"/>
                  </a:ext>
                </a:extLst>
              </a:tr>
              <a:tr h="179433">
                <a:tc>
                  <a:txBody>
                    <a:bodyPr/>
                    <a:lstStyle/>
                    <a:p>
                      <a:pPr algn="l" fontAlgn="b"/>
                      <a:r>
                        <a:rPr lang="en-US" sz="1050" u="none" strike="noStrike">
                          <a:solidFill>
                            <a:schemeClr val="bg1"/>
                          </a:solidFill>
                          <a:effectLst/>
                        </a:rPr>
                        <a:t>Miscellaneous</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10.00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10.00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150.00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(140.00)</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4252361474"/>
                  </a:ext>
                </a:extLst>
              </a:tr>
              <a:tr h="179433">
                <a:tc>
                  <a:txBody>
                    <a:bodyPr/>
                    <a:lstStyle/>
                    <a:p>
                      <a:pPr algn="l" fontAlgn="b"/>
                      <a:r>
                        <a:rPr lang="en-US" sz="1050" u="none" strike="noStrike">
                          <a:solidFill>
                            <a:schemeClr val="bg1"/>
                          </a:solidFill>
                          <a:effectLst/>
                        </a:rPr>
                        <a:t>Summer Fundraiser</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1867117480"/>
                  </a:ext>
                </a:extLst>
              </a:tr>
              <a:tr h="189401">
                <a:tc>
                  <a:txBody>
                    <a:bodyPr/>
                    <a:lstStyle/>
                    <a:p>
                      <a:pPr algn="l" fontAlgn="b"/>
                      <a:r>
                        <a:rPr lang="en-US" sz="1050" u="none" strike="noStrike">
                          <a:solidFill>
                            <a:schemeClr val="bg1"/>
                          </a:solidFill>
                          <a:effectLst/>
                        </a:rPr>
                        <a:t>Wacky Games</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a:solidFill>
                            <a:schemeClr val="bg1"/>
                          </a:solidFill>
                          <a:effectLst/>
                        </a:rPr>
                        <a:t>                  -   </a:t>
                      </a:r>
                      <a:endParaRPr lang="en-US" sz="1050" b="0"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a:txBody>
                    <a:bodyPr/>
                    <a:lstStyle/>
                    <a:p>
                      <a:pPr algn="l" fontAlgn="b"/>
                      <a:r>
                        <a:rPr lang="en-US" sz="1050" u="none" strike="noStrike" dirty="0">
                          <a:solidFill>
                            <a:schemeClr val="bg1"/>
                          </a:solidFill>
                          <a:effectLst/>
                        </a:rPr>
                        <a:t>                      -   </a:t>
                      </a:r>
                      <a:endParaRPr lang="en-US" sz="1050" b="0"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extLst>
                  <a:ext uri="{0D108BD9-81ED-4DB2-BD59-A6C34878D82A}">
                    <a16:rowId xmlns:a16="http://schemas.microsoft.com/office/drawing/2014/main" val="2274866803"/>
                  </a:ext>
                </a:extLst>
              </a:tr>
              <a:tr h="189401">
                <a:tc>
                  <a:txBody>
                    <a:bodyPr/>
                    <a:lstStyle/>
                    <a:p>
                      <a:pPr algn="l" fontAlgn="b"/>
                      <a:r>
                        <a:rPr lang="en-US" sz="1050" u="none" strike="noStrike">
                          <a:solidFill>
                            <a:schemeClr val="bg1"/>
                          </a:solidFill>
                          <a:effectLst/>
                        </a:rPr>
                        <a:t>Ending Cash Balance</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gridSpan="2">
                  <a:txBody>
                    <a:bodyPr/>
                    <a:lstStyle/>
                    <a:p>
                      <a:pPr algn="ctr" fontAlgn="b"/>
                      <a:r>
                        <a:rPr lang="en-US" sz="1050" u="none" strike="noStrike">
                          <a:solidFill>
                            <a:schemeClr val="bg1"/>
                          </a:solidFill>
                          <a:effectLst/>
                        </a:rPr>
                        <a:t> $                                     8,952.56 </a:t>
                      </a:r>
                      <a:endParaRPr lang="en-US" sz="1050" b="1" i="0" u="none" strike="noStrike">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gridSpan="3">
                  <a:txBody>
                    <a:bodyPr/>
                    <a:lstStyle/>
                    <a:p>
                      <a:pPr algn="ctr" fontAlgn="b"/>
                      <a:r>
                        <a:rPr lang="en-US" sz="1050" u="none" strike="noStrike" dirty="0">
                          <a:solidFill>
                            <a:schemeClr val="bg1"/>
                          </a:solidFill>
                          <a:effectLst/>
                        </a:rPr>
                        <a:t> $                                                             8,952.56 </a:t>
                      </a:r>
                      <a:endParaRPr lang="en-US" sz="1050" b="1" i="0" u="none" strike="noStrike" dirty="0">
                        <a:solidFill>
                          <a:schemeClr val="bg1"/>
                        </a:solidFill>
                        <a:effectLst/>
                        <a:latin typeface="Century Gothic" panose="020B0502020202020204" pitchFamily="34" charset="0"/>
                      </a:endParaRPr>
                    </a:p>
                  </a:txBody>
                  <a:tcPr marL="9123" marR="9123" marT="9123" marB="0" anchor="b">
                    <a:solidFill>
                      <a:schemeClr val="tx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2809142"/>
                  </a:ext>
                </a:extLst>
              </a:tr>
            </a:tbl>
          </a:graphicData>
        </a:graphic>
      </p:graphicFrame>
    </p:spTree>
    <p:extLst>
      <p:ext uri="{BB962C8B-B14F-4D97-AF65-F5344CB8AC3E}">
        <p14:creationId xmlns:p14="http://schemas.microsoft.com/office/powerpoint/2010/main" val="425721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2E68219-AF52-4E2A-B8EE-A6E9A68330FB}"/>
              </a:ext>
            </a:extLst>
          </p:cNvPr>
          <p:cNvGraphicFramePr>
            <a:graphicFrameLocks noChangeAspect="1"/>
          </p:cNvGraphicFramePr>
          <p:nvPr>
            <p:extLst>
              <p:ext uri="{D42A27DB-BD31-4B8C-83A1-F6EECF244321}">
                <p14:modId xmlns:p14="http://schemas.microsoft.com/office/powerpoint/2010/main" val="3930163176"/>
              </p:ext>
            </p:extLst>
          </p:nvPr>
        </p:nvGraphicFramePr>
        <p:xfrm>
          <a:off x="212195" y="61155"/>
          <a:ext cx="10814872" cy="6735690"/>
        </p:xfrm>
        <a:graphic>
          <a:graphicData uri="http://schemas.openxmlformats.org/presentationml/2006/ole">
            <mc:AlternateContent xmlns:mc="http://schemas.openxmlformats.org/markup-compatibility/2006">
              <mc:Choice xmlns:v="urn:schemas-microsoft-com:vml" Requires="v">
                <p:oleObj spid="_x0000_s3132" name="Acrobat Document" r:id="rId3" imgW="7543800" imgH="5829300" progId="AcroExch.Document.DC">
                  <p:embed/>
                </p:oleObj>
              </mc:Choice>
              <mc:Fallback>
                <p:oleObj name="Acrobat Document" r:id="rId3" imgW="7543800" imgH="5829300" progId="AcroExch.Document.DC">
                  <p:embed/>
                  <p:pic>
                    <p:nvPicPr>
                      <p:cNvPr id="0" name=""/>
                      <p:cNvPicPr/>
                      <p:nvPr/>
                    </p:nvPicPr>
                    <p:blipFill>
                      <a:blip r:embed="rId4"/>
                      <a:stretch>
                        <a:fillRect/>
                      </a:stretch>
                    </p:blipFill>
                    <p:spPr>
                      <a:xfrm>
                        <a:off x="212195" y="61155"/>
                        <a:ext cx="10814872" cy="6735690"/>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76E5128E-AAFF-439F-92D1-1D7BEBABCD70}"/>
              </a:ext>
            </a:extLst>
          </p:cNvPr>
          <p:cNvSpPr/>
          <p:nvPr/>
        </p:nvSpPr>
        <p:spPr>
          <a:xfrm>
            <a:off x="11032406" y="-1190"/>
            <a:ext cx="910249" cy="6680290"/>
          </a:xfrm>
          <a:prstGeom prst="rect">
            <a:avLst/>
          </a:prstGeom>
          <a:noFill/>
        </p:spPr>
        <p:txBody>
          <a:bodyPr vert="wordArtVert"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SPOTLIGHT</a:t>
            </a:r>
          </a:p>
        </p:txBody>
      </p:sp>
    </p:spTree>
    <p:extLst>
      <p:ext uri="{BB962C8B-B14F-4D97-AF65-F5344CB8AC3E}">
        <p14:creationId xmlns:p14="http://schemas.microsoft.com/office/powerpoint/2010/main" val="418609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0" y="145831"/>
            <a:ext cx="10360501" cy="993966"/>
          </a:xfrm>
        </p:spPr>
        <p:txBody>
          <a:bodyPr/>
          <a:lstStyle/>
          <a:p>
            <a:pPr algn="ctr"/>
            <a:r>
              <a:rPr lang="en-US" dirty="0"/>
              <a:t>Committee on committees</a:t>
            </a:r>
          </a:p>
        </p:txBody>
      </p:sp>
      <p:sp>
        <p:nvSpPr>
          <p:cNvPr id="3" name="Content Placeholder 2"/>
          <p:cNvSpPr>
            <a:spLocks noGrp="1"/>
          </p:cNvSpPr>
          <p:nvPr>
            <p:ph idx="1"/>
          </p:nvPr>
        </p:nvSpPr>
        <p:spPr>
          <a:xfrm>
            <a:off x="1637384" y="4876800"/>
            <a:ext cx="8914051" cy="830998"/>
          </a:xfrm>
        </p:spPr>
        <p:txBody>
          <a:bodyPr>
            <a:normAutofit fontScale="77500" lnSpcReduction="20000"/>
          </a:bodyPr>
          <a:lstStyle/>
          <a:p>
            <a:pPr marL="0" indent="0" algn="ctr">
              <a:buNone/>
            </a:pPr>
            <a:r>
              <a:rPr lang="en-US" dirty="0"/>
              <a:t>Carol Clure 271-2054 </a:t>
            </a:r>
            <a:r>
              <a:rPr lang="en-US" dirty="0">
                <a:hlinkClick r:id="rId2"/>
              </a:rPr>
              <a:t>Carol-Clure@ouhsc.edu</a:t>
            </a:r>
            <a:endParaRPr lang="en-US" dirty="0"/>
          </a:p>
          <a:p>
            <a:pPr marL="0" indent="0" algn="ctr">
              <a:buNone/>
            </a:pPr>
            <a:r>
              <a:rPr lang="en-US" dirty="0"/>
              <a:t> Heidi Petitt </a:t>
            </a:r>
            <a:r>
              <a:rPr lang="en-US" dirty="0">
                <a:hlinkClick r:id="rId3"/>
              </a:rPr>
              <a:t>–Heidi-Petitt@ouhsc.edu</a:t>
            </a:r>
            <a:r>
              <a:rPr lang="en-US" dirty="0"/>
              <a:t> </a:t>
            </a:r>
          </a:p>
        </p:txBody>
      </p:sp>
      <p:sp>
        <p:nvSpPr>
          <p:cNvPr id="4" name="TextBox 3">
            <a:extLst>
              <a:ext uri="{FF2B5EF4-FFF2-40B4-BE49-F238E27FC236}">
                <a16:creationId xmlns:a16="http://schemas.microsoft.com/office/drawing/2014/main" id="{E7ACBF25-25A3-4CB7-B81A-9AE60BD9282F}"/>
              </a:ext>
            </a:extLst>
          </p:cNvPr>
          <p:cNvSpPr txBox="1"/>
          <p:nvPr/>
        </p:nvSpPr>
        <p:spPr>
          <a:xfrm>
            <a:off x="1521737" y="1394667"/>
            <a:ext cx="9372600" cy="461665"/>
          </a:xfrm>
          <a:prstGeom prst="rect">
            <a:avLst/>
          </a:prstGeom>
          <a:noFill/>
          <a:ln>
            <a:noFill/>
          </a:ln>
        </p:spPr>
        <p:txBody>
          <a:bodyPr wrap="square" rtlCol="0" anchor="ctr" anchorCtr="1">
            <a:spAutoFit/>
          </a:bodyPr>
          <a:lstStyle/>
          <a:p>
            <a:r>
              <a:rPr lang="en-US" dirty="0"/>
              <a:t>At this time, all committees have full rosters.  </a:t>
            </a:r>
          </a:p>
        </p:txBody>
      </p:sp>
      <p:sp>
        <p:nvSpPr>
          <p:cNvPr id="5" name="Title 1">
            <a:extLst>
              <a:ext uri="{FF2B5EF4-FFF2-40B4-BE49-F238E27FC236}">
                <a16:creationId xmlns:a16="http://schemas.microsoft.com/office/drawing/2014/main" id="{CD339634-01F6-46FC-A686-50C29E586FCD}"/>
              </a:ext>
            </a:extLst>
          </p:cNvPr>
          <p:cNvSpPr txBox="1">
            <a:spLocks/>
          </p:cNvSpPr>
          <p:nvPr/>
        </p:nvSpPr>
        <p:spPr>
          <a:xfrm>
            <a:off x="1217612" y="2358045"/>
            <a:ext cx="10360501" cy="830998"/>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US" dirty="0"/>
              <a:t>Senator report</a:t>
            </a:r>
          </a:p>
        </p:txBody>
      </p:sp>
      <p:sp>
        <p:nvSpPr>
          <p:cNvPr id="6" name="TextBox 5">
            <a:extLst>
              <a:ext uri="{FF2B5EF4-FFF2-40B4-BE49-F238E27FC236}">
                <a16:creationId xmlns:a16="http://schemas.microsoft.com/office/drawing/2014/main" id="{769E8030-A927-468C-902B-D33E0C01A3EA}"/>
              </a:ext>
            </a:extLst>
          </p:cNvPr>
          <p:cNvSpPr txBox="1"/>
          <p:nvPr/>
        </p:nvSpPr>
        <p:spPr>
          <a:xfrm>
            <a:off x="1492075" y="3275257"/>
            <a:ext cx="9372600" cy="830997"/>
          </a:xfrm>
          <a:prstGeom prst="rect">
            <a:avLst/>
          </a:prstGeom>
          <a:noFill/>
          <a:ln>
            <a:noFill/>
          </a:ln>
        </p:spPr>
        <p:txBody>
          <a:bodyPr wrap="square" rtlCol="0" anchor="ctr" anchorCtr="1">
            <a:spAutoFit/>
          </a:bodyPr>
          <a:lstStyle/>
          <a:p>
            <a:r>
              <a:rPr lang="en-US" dirty="0"/>
              <a:t>1 current Senator vacancy- College of Medicine</a:t>
            </a:r>
          </a:p>
          <a:p>
            <a:r>
              <a:rPr lang="en-US" dirty="0"/>
              <a:t>                    </a:t>
            </a:r>
          </a:p>
        </p:txBody>
      </p:sp>
    </p:spTree>
    <p:extLst>
      <p:ext uri="{BB962C8B-B14F-4D97-AF65-F5344CB8AC3E}">
        <p14:creationId xmlns:p14="http://schemas.microsoft.com/office/powerpoint/2010/main" val="293704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568705-A41C-4736-A1F6-AF38F6E8AC91}"/>
              </a:ext>
            </a:extLst>
          </p:cNvPr>
          <p:cNvSpPr txBox="1">
            <a:spLocks/>
          </p:cNvSpPr>
          <p:nvPr/>
        </p:nvSpPr>
        <p:spPr>
          <a:xfrm>
            <a:off x="1674812" y="510784"/>
            <a:ext cx="5562600" cy="968737"/>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US" dirty="0"/>
              <a:t>Executive committee</a:t>
            </a:r>
          </a:p>
        </p:txBody>
      </p:sp>
      <p:pic>
        <p:nvPicPr>
          <p:cNvPr id="9" name="Picture 8">
            <a:extLst>
              <a:ext uri="{FF2B5EF4-FFF2-40B4-BE49-F238E27FC236}">
                <a16:creationId xmlns:a16="http://schemas.microsoft.com/office/drawing/2014/main" id="{9E031DE5-822E-495A-91AD-EECCE016FA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6" t="20829" r="16774" b="-2192"/>
          <a:stretch/>
        </p:blipFill>
        <p:spPr>
          <a:xfrm>
            <a:off x="9599612" y="1759470"/>
            <a:ext cx="1758043" cy="4343400"/>
          </a:xfrm>
          <a:prstGeom prst="rect">
            <a:avLst/>
          </a:prstGeom>
        </p:spPr>
      </p:pic>
      <p:sp>
        <p:nvSpPr>
          <p:cNvPr id="10" name="TextBox 9">
            <a:extLst>
              <a:ext uri="{FF2B5EF4-FFF2-40B4-BE49-F238E27FC236}">
                <a16:creationId xmlns:a16="http://schemas.microsoft.com/office/drawing/2014/main" id="{1C286BAF-13C8-4301-9C44-90EF30ED05A3}"/>
              </a:ext>
            </a:extLst>
          </p:cNvPr>
          <p:cNvSpPr txBox="1"/>
          <p:nvPr/>
        </p:nvSpPr>
        <p:spPr>
          <a:xfrm>
            <a:off x="379412" y="1884456"/>
            <a:ext cx="8785473" cy="4093428"/>
          </a:xfrm>
          <a:prstGeom prst="rect">
            <a:avLst/>
          </a:prstGeom>
          <a:noFill/>
          <a:ln>
            <a:noFill/>
          </a:ln>
        </p:spPr>
        <p:txBody>
          <a:bodyPr wrap="square" rtlCol="0" anchor="ctr" anchorCtr="1">
            <a:spAutoFit/>
          </a:bodyPr>
          <a:lstStyle/>
          <a:p>
            <a:r>
              <a:rPr lang="en-US" sz="2800" dirty="0"/>
              <a:t>Heidi Petitt elected as Staff Senate Chair Elect 20/21 and Chair 21/22. </a:t>
            </a:r>
          </a:p>
          <a:p>
            <a:endParaRPr lang="en-US" sz="2800" dirty="0"/>
          </a:p>
          <a:p>
            <a:r>
              <a:rPr lang="en-US" sz="2800" dirty="0"/>
              <a:t>Heidi has a long history with Staff Senate and served in many committee roles;  she also has a vested interested in our campus community.  </a:t>
            </a:r>
          </a:p>
          <a:p>
            <a:endParaRPr lang="en-US" sz="2800" dirty="0"/>
          </a:p>
          <a:p>
            <a:endParaRPr lang="en-US" sz="2800" dirty="0"/>
          </a:p>
          <a:p>
            <a:r>
              <a:rPr lang="en-US" sz="3600" b="1" dirty="0"/>
              <a:t>		Welcome Heidi! </a:t>
            </a:r>
          </a:p>
        </p:txBody>
      </p:sp>
    </p:spTree>
    <p:extLst>
      <p:ext uri="{BB962C8B-B14F-4D97-AF65-F5344CB8AC3E}">
        <p14:creationId xmlns:p14="http://schemas.microsoft.com/office/powerpoint/2010/main" val="335051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76200"/>
            <a:ext cx="10360501" cy="762000"/>
          </a:xfrm>
        </p:spPr>
        <p:txBody>
          <a:bodyPr/>
          <a:lstStyle/>
          <a:p>
            <a:pPr algn="ctr"/>
            <a:r>
              <a:rPr lang="en-US" b="1" dirty="0"/>
              <a:t>Communication committee</a:t>
            </a:r>
          </a:p>
        </p:txBody>
      </p:sp>
      <p:sp>
        <p:nvSpPr>
          <p:cNvPr id="3" name="Content Placeholder 2"/>
          <p:cNvSpPr>
            <a:spLocks noGrp="1"/>
          </p:cNvSpPr>
          <p:nvPr>
            <p:ph idx="1"/>
          </p:nvPr>
        </p:nvSpPr>
        <p:spPr>
          <a:xfrm>
            <a:off x="379412" y="6263570"/>
            <a:ext cx="11353800" cy="893941"/>
          </a:xfrm>
        </p:spPr>
        <p:txBody>
          <a:bodyPr/>
          <a:lstStyle/>
          <a:p>
            <a:pPr marL="0" indent="0">
              <a:buNone/>
            </a:pPr>
            <a:r>
              <a:rPr lang="en-US" dirty="0"/>
              <a:t>Meetings will be held on the 3</a:t>
            </a:r>
            <a:r>
              <a:rPr lang="en-US" baseline="30000" dirty="0"/>
              <a:t>rd</a:t>
            </a:r>
            <a:r>
              <a:rPr lang="en-US" dirty="0"/>
              <a:t> Thursday of each month. </a:t>
            </a:r>
          </a:p>
        </p:txBody>
      </p:sp>
      <p:sp>
        <p:nvSpPr>
          <p:cNvPr id="4" name="TextBox 3">
            <a:extLst>
              <a:ext uri="{FF2B5EF4-FFF2-40B4-BE49-F238E27FC236}">
                <a16:creationId xmlns:a16="http://schemas.microsoft.com/office/drawing/2014/main" id="{0145D7AF-0871-4644-A02D-2E36069DCDC8}"/>
              </a:ext>
            </a:extLst>
          </p:cNvPr>
          <p:cNvSpPr txBox="1"/>
          <p:nvPr/>
        </p:nvSpPr>
        <p:spPr>
          <a:xfrm>
            <a:off x="150812" y="838200"/>
            <a:ext cx="11582400" cy="4770537"/>
          </a:xfrm>
          <a:prstGeom prst="rect">
            <a:avLst/>
          </a:prstGeom>
          <a:noFill/>
          <a:ln>
            <a:noFill/>
          </a:ln>
        </p:spPr>
        <p:txBody>
          <a:bodyPr wrap="square" rtlCol="0" anchor="ctr" anchorCtr="1">
            <a:spAutoFit/>
          </a:bodyPr>
          <a:lstStyle/>
          <a:p>
            <a:r>
              <a:rPr lang="en-US" dirty="0"/>
              <a:t>Communication Committee met via zoom on November 19</a:t>
            </a:r>
            <a:r>
              <a:rPr lang="en-US" baseline="30000" dirty="0"/>
              <a:t>th</a:t>
            </a:r>
            <a:r>
              <a:rPr lang="en-US" dirty="0"/>
              <a:t>.</a:t>
            </a:r>
          </a:p>
          <a:p>
            <a:endParaRPr lang="en-US" dirty="0">
              <a:solidFill>
                <a:srgbClr val="FF0000"/>
              </a:solidFill>
            </a:endParaRPr>
          </a:p>
          <a:p>
            <a:r>
              <a:rPr lang="en-US" b="1" dirty="0"/>
              <a:t>They are currently working on options for a newsletter format as well as promotional materials.  </a:t>
            </a:r>
          </a:p>
          <a:p>
            <a:endParaRPr lang="en-US" b="1" dirty="0"/>
          </a:p>
          <a:p>
            <a:r>
              <a:rPr lang="en-US" dirty="0"/>
              <a:t>The HSC Communication Committee will continue to be the point for updates to social media, the HSC Staff Senate website, and email.   The team works with other SS committees to highlight the efforts, events, outreach, and updates related to HSC Staff Senate.  For the latest Staff Senate Updates, follow them at: </a:t>
            </a:r>
          </a:p>
          <a:p>
            <a:endParaRPr lang="en-US" dirty="0">
              <a:solidFill>
                <a:srgbClr val="FF0000"/>
              </a:solidFill>
            </a:endParaRPr>
          </a:p>
          <a:p>
            <a:r>
              <a:rPr lang="en-US" sz="4000" b="1" dirty="0"/>
              <a:t>Facebook.com/</a:t>
            </a:r>
            <a:r>
              <a:rPr lang="en-US" sz="4000" b="1" dirty="0" err="1"/>
              <a:t>OUHSCStaffSenate</a:t>
            </a:r>
            <a:endParaRPr lang="en-US" sz="4000" b="1" dirty="0"/>
          </a:p>
        </p:txBody>
      </p:sp>
    </p:spTree>
    <p:extLst>
      <p:ext uri="{BB962C8B-B14F-4D97-AF65-F5344CB8AC3E}">
        <p14:creationId xmlns:p14="http://schemas.microsoft.com/office/powerpoint/2010/main" val="45984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F03460512.potx" id="{FAD57A1D-FD3F-410E-BC16-DC0572F34EA3}" vid="{8B1535A0-4296-40FA-BB7E-C6BB75A63359}"/>
    </a:ext>
  </a:ext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32401</TotalTime>
  <Words>1107</Words>
  <Application>Microsoft Office PowerPoint</Application>
  <PresentationFormat>Custom</PresentationFormat>
  <Paragraphs>269</Paragraphs>
  <Slides>31</Slides>
  <Notes>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5" baseType="lpstr">
      <vt:lpstr>Arial</vt:lpstr>
      <vt:lpstr>Bahnschrift</vt:lpstr>
      <vt:lpstr>Brush Script MT</vt:lpstr>
      <vt:lpstr>Calibri</vt:lpstr>
      <vt:lpstr>Cambria</vt:lpstr>
      <vt:lpstr>Century Gothic</vt:lpstr>
      <vt:lpstr>Franklin Gothic Heavy</vt:lpstr>
      <vt:lpstr>Ink Free</vt:lpstr>
      <vt:lpstr>Palatino Linotype</vt:lpstr>
      <vt:lpstr>Times New Roman</vt:lpstr>
      <vt:lpstr>Wingdings</vt:lpstr>
      <vt:lpstr>Crimson landscape design template</vt:lpstr>
      <vt:lpstr>Acrobat Document</vt:lpstr>
      <vt:lpstr>Presentation</vt:lpstr>
      <vt:lpstr>Staff Senate  Meeting  December 3, 2020</vt:lpstr>
      <vt:lpstr>PowerPoint Presentation</vt:lpstr>
      <vt:lpstr>PowerPoint Presentation</vt:lpstr>
      <vt:lpstr>OUHSC Staff Senate Business</vt:lpstr>
      <vt:lpstr>Executive committee  Treasurer’s Report </vt:lpstr>
      <vt:lpstr>PowerPoint Presentation</vt:lpstr>
      <vt:lpstr>Committee on committees</vt:lpstr>
      <vt:lpstr>PowerPoint Presentation</vt:lpstr>
      <vt:lpstr>Communication committee</vt:lpstr>
      <vt:lpstr>Community outreach committee</vt:lpstr>
      <vt:lpstr>PowerPoint Presentation</vt:lpstr>
      <vt:lpstr>PowerPoint Presentation</vt:lpstr>
      <vt:lpstr>PowerPoint Presentation</vt:lpstr>
      <vt:lpstr>PowerPoint Presentation</vt:lpstr>
      <vt:lpstr>Employee of the month committee</vt:lpstr>
      <vt:lpstr>Fundraising COMMITTEE</vt:lpstr>
      <vt:lpstr>PowerPoint Presentation</vt:lpstr>
      <vt:lpstr>PowerPoint Presentation</vt:lpstr>
      <vt:lpstr>Staff EVENTS Committee</vt:lpstr>
      <vt:lpstr>PowerPoint Presentation</vt:lpstr>
      <vt:lpstr>New business and 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Ahead to 2021 </vt:lpstr>
      <vt:lpstr>PowerPoint Presentation</vt:lpstr>
      <vt:lpstr>PowerPoint Presentation</vt:lpstr>
    </vt:vector>
  </TitlesOfParts>
  <Company>OUHSC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OUHSC Staff Senate</dc:title>
  <dc:creator>Walton, Marty (HSC)</dc:creator>
  <cp:lastModifiedBy>Geiger, Nancy A.  (HSC)</cp:lastModifiedBy>
  <cp:revision>484</cp:revision>
  <cp:lastPrinted>2019-03-07T14:34:18Z</cp:lastPrinted>
  <dcterms:created xsi:type="dcterms:W3CDTF">2018-10-04T13:29:49Z</dcterms:created>
  <dcterms:modified xsi:type="dcterms:W3CDTF">2020-12-08T19:16:53Z</dcterms:modified>
  <cp:contentStatus/>
</cp:coreProperties>
</file>