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5"/>
  </p:notesMasterIdLst>
  <p:handoutMasterIdLst>
    <p:handoutMasterId r:id="rId26"/>
  </p:handoutMasterIdLst>
  <p:sldIdLst>
    <p:sldId id="413" r:id="rId2"/>
    <p:sldId id="419" r:id="rId3"/>
    <p:sldId id="299" r:id="rId4"/>
    <p:sldId id="274" r:id="rId5"/>
    <p:sldId id="329" r:id="rId6"/>
    <p:sldId id="328" r:id="rId7"/>
    <p:sldId id="312" r:id="rId8"/>
    <p:sldId id="372" r:id="rId9"/>
    <p:sldId id="371" r:id="rId10"/>
    <p:sldId id="410" r:id="rId11"/>
    <p:sldId id="326" r:id="rId12"/>
    <p:sldId id="320" r:id="rId13"/>
    <p:sldId id="321" r:id="rId14"/>
    <p:sldId id="375" r:id="rId15"/>
    <p:sldId id="416" r:id="rId16"/>
    <p:sldId id="402" r:id="rId17"/>
    <p:sldId id="414" r:id="rId18"/>
    <p:sldId id="415" r:id="rId19"/>
    <p:sldId id="417" r:id="rId20"/>
    <p:sldId id="418" r:id="rId21"/>
    <p:sldId id="408" r:id="rId22"/>
    <p:sldId id="355" r:id="rId23"/>
    <p:sldId id="266" r:id="rId24"/>
  </p:sldIdLst>
  <p:sldSz cx="12188825" cy="6858000"/>
  <p:notesSz cx="6858000" cy="92408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F4457-1DDC-49A7-9D1C-554EF0853E06}">
          <p14:sldIdLst>
            <p14:sldId id="413"/>
            <p14:sldId id="419"/>
            <p14:sldId id="299"/>
            <p14:sldId id="274"/>
            <p14:sldId id="329"/>
            <p14:sldId id="328"/>
            <p14:sldId id="312"/>
            <p14:sldId id="372"/>
            <p14:sldId id="371"/>
            <p14:sldId id="410"/>
            <p14:sldId id="326"/>
            <p14:sldId id="320"/>
            <p14:sldId id="321"/>
            <p14:sldId id="375"/>
            <p14:sldId id="416"/>
            <p14:sldId id="402"/>
            <p14:sldId id="414"/>
            <p14:sldId id="415"/>
            <p14:sldId id="417"/>
            <p14:sldId id="418"/>
            <p14:sldId id="408"/>
            <p14:sldId id="355"/>
            <p14:sldId id="266"/>
          </p14:sldIdLst>
        </p14:section>
      </p14:sectionLst>
    </p:ex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er, Kelli  (HSC)" initials="DK(" lastIdx="1" clrIdx="0">
    <p:extLst>
      <p:ext uri="{19B8F6BF-5375-455C-9EA6-DF929625EA0E}">
        <p15:presenceInfo xmlns:p15="http://schemas.microsoft.com/office/powerpoint/2012/main" userId="S-1-5-21-598231604-1040596609-1897138802-96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B"/>
    <a:srgbClr val="FFCB25"/>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90" autoAdjust="0"/>
    <p:restoredTop sz="94660"/>
  </p:normalViewPr>
  <p:slideViewPr>
    <p:cSldViewPr>
      <p:cViewPr varScale="1">
        <p:scale>
          <a:sx n="81" d="100"/>
          <a:sy n="81" d="100"/>
        </p:scale>
        <p:origin x="108" y="744"/>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sz="quarter" idx="1"/>
          </p:nvPr>
        </p:nvSpPr>
        <p:spPr>
          <a:xfrm>
            <a:off x="3884613" y="0"/>
            <a:ext cx="2971800" cy="462042"/>
          </a:xfrm>
          <a:prstGeom prst="rect">
            <a:avLst/>
          </a:prstGeom>
        </p:spPr>
        <p:txBody>
          <a:bodyPr vert="horz" lIns="92514" tIns="46258" rIns="92514" bIns="46258" rtlCol="0"/>
          <a:lstStyle>
            <a:lvl1pPr algn="r">
              <a:defRPr sz="1200"/>
            </a:lvl1pPr>
          </a:lstStyle>
          <a:p>
            <a:fld id="{4954C6E1-AF92-4FB7-A013-0B520EBC30AE}" type="datetimeFigureOut">
              <a:rPr lang="en-US"/>
              <a:t>2/1/2021</a:t>
            </a:fld>
            <a:endParaRPr dirty="0"/>
          </a:p>
        </p:txBody>
      </p:sp>
      <p:sp>
        <p:nvSpPr>
          <p:cNvPr id="4" name="Footer Placeholder 3"/>
          <p:cNvSpPr>
            <a:spLocks noGrp="1"/>
          </p:cNvSpPr>
          <p:nvPr>
            <p:ph type="ftr" sz="quarter" idx="2"/>
          </p:nvPr>
        </p:nvSpPr>
        <p:spPr>
          <a:xfrm>
            <a:off x="0" y="8777192"/>
            <a:ext cx="2971800" cy="462042"/>
          </a:xfrm>
          <a:prstGeom prst="rect">
            <a:avLst/>
          </a:prstGeom>
        </p:spPr>
        <p:txBody>
          <a:bodyPr vert="horz" lIns="92514" tIns="46258" rIns="92514" bIns="46258" rtlCol="0" anchor="b"/>
          <a:lstStyle>
            <a:lvl1pPr algn="l">
              <a:defRPr sz="1200"/>
            </a:lvl1pPr>
          </a:lstStyle>
          <a:p>
            <a:endParaRPr dirty="0"/>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2514" tIns="46258" rIns="92514" bIns="46258"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idx="1"/>
          </p:nvPr>
        </p:nvSpPr>
        <p:spPr>
          <a:xfrm>
            <a:off x="3884613" y="0"/>
            <a:ext cx="2971800" cy="462042"/>
          </a:xfrm>
          <a:prstGeom prst="rect">
            <a:avLst/>
          </a:prstGeom>
        </p:spPr>
        <p:txBody>
          <a:bodyPr vert="horz" lIns="92514" tIns="46258" rIns="92514" bIns="46258" rtlCol="0"/>
          <a:lstStyle>
            <a:lvl1pPr algn="r">
              <a:defRPr sz="1200"/>
            </a:lvl1pPr>
          </a:lstStyle>
          <a:p>
            <a:fld id="{95C10850-0874-4A61-99B4-D613C5E8D9EA}" type="datetimeFigureOut">
              <a:rPr lang="en-US"/>
              <a:t>2/1/2021</a:t>
            </a:fld>
            <a:endParaRPr dirty="0"/>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2514" tIns="46258" rIns="92514" bIns="46258" rtlCol="0" anchor="ctr"/>
          <a:lstStyle/>
          <a:p>
            <a:endParaRPr dirty="0"/>
          </a:p>
        </p:txBody>
      </p:sp>
      <p:sp>
        <p:nvSpPr>
          <p:cNvPr id="5" name="Notes Placeholder 4"/>
          <p:cNvSpPr>
            <a:spLocks noGrp="1"/>
          </p:cNvSpPr>
          <p:nvPr>
            <p:ph type="body" sz="quarter" idx="3"/>
          </p:nvPr>
        </p:nvSpPr>
        <p:spPr>
          <a:xfrm>
            <a:off x="685800" y="4389400"/>
            <a:ext cx="5486400" cy="4158377"/>
          </a:xfrm>
          <a:prstGeom prst="rect">
            <a:avLst/>
          </a:prstGeom>
        </p:spPr>
        <p:txBody>
          <a:bodyPr vert="horz" lIns="92514" tIns="46258" rIns="92514" bIns="4625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2514" tIns="46258" rIns="92514" bIns="46258" rtlCol="0" anchor="b"/>
          <a:lstStyle>
            <a:lvl1pPr algn="l">
              <a:defRPr sz="1200"/>
            </a:lvl1pPr>
          </a:lstStyle>
          <a:p>
            <a:endParaRPr dirty="0"/>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2514" tIns="46258" rIns="92514" bIns="46258"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dirty="0"/>
          </a:p>
        </p:txBody>
      </p:sp>
    </p:spTree>
    <p:extLst>
      <p:ext uri="{BB962C8B-B14F-4D97-AF65-F5344CB8AC3E}">
        <p14:creationId xmlns:p14="http://schemas.microsoft.com/office/powerpoint/2010/main" val="14842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2/1/2021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2/1/2021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2/1/2021</a:t>
            </a:fld>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B9B9059-F1D6-41D0-95CF-D21CAA096B3A}" type="datetimeFigureOut">
              <a:rPr lang="en-US" smtClean="0"/>
              <a:pPr/>
              <a:t>2/1/2021</a:t>
            </a:fld>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2/1/2021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2/1/2021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2/1/2021</a:t>
            </a:fld>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taff-senate@ouh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Nancy-Geiger@ouhs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Kyli-Fitzgerald@ouhsc.edu" TargetMode="External"/><Relationship Id="rId2" Type="http://schemas.openxmlformats.org/officeDocument/2006/relationships/hyperlink" Target="https://www.signupgenius.com/go/60b0f4aabaf22aafc1-covid" TargetMode="Externa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mailto:servicedesk@ouhsc.edu" TargetMode="External"/><Relationship Id="rId5" Type="http://schemas.openxmlformats.org/officeDocument/2006/relationships/hyperlink" Target="https://hr.ou.edu/Employees/Career-Development/Learning-Development" TargetMode="External"/><Relationship Id="rId4" Type="http://schemas.openxmlformats.org/officeDocument/2006/relationships/hyperlink" Target="https://apps.hr.ou.edu/ClassCalenda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https://files.constantcontact.com/41c0e2a9701/8df370ca-4e15-4404-a7d2-f0b8d814281b.png" TargetMode="External"/><Relationship Id="rId2" Type="http://schemas.openxmlformats.org/officeDocument/2006/relationships/image" Target="https://files.constantcontact.com/41c0e2a9701/7d06efe2-bc9f-46e0-8f74-d08b0f83f516.png" TargetMode="External"/><Relationship Id="rId1" Type="http://schemas.openxmlformats.org/officeDocument/2006/relationships/slideLayout" Target="../slideLayouts/slideLayout7.xml"/><Relationship Id="rId6" Type="http://schemas.openxmlformats.org/officeDocument/2006/relationships/hyperlink" Target="https://urldefense.proofpoint.com/v2/url?u=http-3A__r20.rs6.net_tn.jsp-3Ff-3D001TjzjhUpilx97ucG-2DIkHjCB-5Fqkkd64B-2DahtD8pvetjO8KZJpJPFt7QHf0CdQGI83SUR1Wz8ws9cvHZbjPWk5RC81avSjGlNmhnMYJiT9pRDQxeVaml1mJCqknB6o7A749mun9dYhzgsJ8jjD07PKxDjoVvYTHVF3InpBxyM-2DUTMvQPqBJ-2DQV4vHm5rNYJJWn7UdR74eC0Zn8pJlyXSgbXrw-3D-3D-26c-3DIla-5Ffm2ZwVFFuNcmDjGlWqf751IixrV3VDo4-5FgI6amfSh5lzSevolg-3D-3D-26ch-3Da4x2FpPktjEvtfh9yaG0uvzk8vXcb8JUaVuiWqbDfXqsQ-2D-5F7xYmNMQ-3D-3D&amp;d=DwMFaQ&amp;c=VjzId-SM5S6aVB_cCGQ0d3uo9UfKByQ3sI6Audoy6dY&amp;r=eC7aTMU9VnVWEyctVzTCf41j8L4WpCXMoop8yLI_dAM&amp;m=OqZ1Or75xq9esA-1Xyc6TeLZ88LZw2PT7dPtWfU2-Bw&amp;s=bxqazOEo4Pz_UmTSVHf9BuxYweXBFpT02XWouFBPNiE&amp;e=" TargetMode="External"/><Relationship Id="rId5" Type="http://schemas.openxmlformats.org/officeDocument/2006/relationships/hyperlink" Target="https://urldefense.proofpoint.com/v2/url?u=http-3A__r20.rs6.net_tn.jsp-3Ff-3D001TjzjhUpilx97ucG-2DIkHjCB-5Fqkkd64B-2DahtD8pvetjO8KZJpJPFt7QHf0CdQGI83SCi-5FUAFIQqEkNjDUgzM-5FhnLKRQ9n89RInYowZnIedgAjktmaazbSsjDdO2sb5TvE7zH4WllP8wAnBz4bnVC-5FifpkMoh9S-2DZdvmcXgiNNz3rEXKcnNiM2A8ywgDfPa2mXxI0br88MK-2DefMjRSoPZcUJQ-3D-3D-26c-3DIla-5Ffm2ZwVFFuNcmDjGlWqf751IixrV3VDo4-5FgI6amfSh5lzSevolg-3D-3D-26ch-3Da4x2FpPktjEvtfh9yaG0uvzk8vXcb8JUaVuiWqbDfXqsQ-2D-5F7xYmNMQ-3D-3D&amp;d=DwMFaQ&amp;c=VjzId-SM5S6aVB_cCGQ0d3uo9UfKByQ3sI6Audoy6dY&amp;r=eC7aTMU9VnVWEyctVzTCf41j8L4WpCXMoop8yLI_dAM&amp;m=OqZ1Or75xq9esA-1Xyc6TeLZ88LZw2PT7dPtWfU2-Bw&amp;s=JycTGJY_S5lr_H4570XW5z0CfJiOwZcKqoD0Ca1no4w&amp;e=" TargetMode="External"/><Relationship Id="rId4" Type="http://schemas.openxmlformats.org/officeDocument/2006/relationships/hyperlink" Target="https://urldefense.proofpoint.com/v2/url?u=http-3A__r20.rs6.net_tn.jsp-3Ff-3D001TjzjhUpilx97ucG-2DIkHjCB-5Fqkkd64B-2DahtD8pvetjO8KZJpJPFt7QHf0CdQGI83SwKKRLdYA1Iuek-2DS-5FPNLu8QAQ9ZRExc8jR4Y3GL-2DOFTGN3-2DTny7ixbIWykgEZ-5FOU2xNyuKSBhPSf3JpCa5anvieRVGP-2DjgwO-5FNewUh7kmDa1DGi-2D6axCVDF9pu0G-5FCTAghksKnBjCMbTqUN8Akrv-5FSg-3D-3D-26c-3DIla-5Ffm2ZwVFFuNcmDjGlWqf751IixrV3VDo4-5FgI6amfSh5lzSevolg-3D-3D-26ch-3Da4x2FpPktjEvtfh9yaG0uvzk8vXcb8JUaVuiWqbDfXqsQ-2D-5F7xYmNMQ-3D-3D&amp;d=DwMFaQ&amp;c=VjzId-SM5S6aVB_cCGQ0d3uo9UfKByQ3sI6Audoy6dY&amp;r=eC7aTMU9VnVWEyctVzTCf41j8L4WpCXMoop8yLI_dAM&amp;m=OqZ1Or75xq9esA-1Xyc6TeLZ88LZw2PT7dPtWfU2-Bw&amp;s=aN_JXPvXD0LsCpIkPSI_HWeK-O03F8DbCgEqG3yas3s&amp;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Kyndall-Wahkinney@ouhsc.edu" TargetMode="External"/><Relationship Id="rId2" Type="http://schemas.openxmlformats.org/officeDocument/2006/relationships/hyperlink" Target="mailto:Jennie-Robison@ouhsc.ed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arol-Clure@ouhs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D0943-66A8-4146-B775-8572427BF678}"/>
              </a:ext>
            </a:extLst>
          </p:cNvPr>
          <p:cNvPicPr>
            <a:picLocks noChangeAspect="1"/>
          </p:cNvPicPr>
          <p:nvPr/>
        </p:nvPicPr>
        <p:blipFill rotWithShape="1">
          <a:blip r:embed="rId2"/>
          <a:srcRect l="11240" t="6238" r="58127" b="16658"/>
          <a:stretch/>
        </p:blipFill>
        <p:spPr>
          <a:xfrm>
            <a:off x="1541462" y="235598"/>
            <a:ext cx="9105900" cy="6386804"/>
          </a:xfrm>
          <a:prstGeom prst="rect">
            <a:avLst/>
          </a:prstGeom>
        </p:spPr>
      </p:pic>
      <p:sp>
        <p:nvSpPr>
          <p:cNvPr id="5" name="Rectangle 4">
            <a:extLst>
              <a:ext uri="{FF2B5EF4-FFF2-40B4-BE49-F238E27FC236}">
                <a16:creationId xmlns:a16="http://schemas.microsoft.com/office/drawing/2014/main" id="{D5A91E45-19C4-4A3E-9727-13793F40E16F}"/>
              </a:ext>
            </a:extLst>
          </p:cNvPr>
          <p:cNvSpPr/>
          <p:nvPr/>
        </p:nvSpPr>
        <p:spPr>
          <a:xfrm rot="5400000">
            <a:off x="8471341" y="2967335"/>
            <a:ext cx="6380273"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FEATURED SPEAKER</a:t>
            </a:r>
          </a:p>
        </p:txBody>
      </p:sp>
    </p:spTree>
    <p:extLst>
      <p:ext uri="{BB962C8B-B14F-4D97-AF65-F5344CB8AC3E}">
        <p14:creationId xmlns:p14="http://schemas.microsoft.com/office/powerpoint/2010/main" val="41647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E9FF0-87BD-4B0D-B87F-38FC2E9ADA50}"/>
              </a:ext>
            </a:extLst>
          </p:cNvPr>
          <p:cNvSpPr txBox="1"/>
          <p:nvPr/>
        </p:nvSpPr>
        <p:spPr>
          <a:xfrm>
            <a:off x="3036961" y="685800"/>
            <a:ext cx="9151864" cy="1015663"/>
          </a:xfrm>
          <a:prstGeom prst="rect">
            <a:avLst/>
          </a:prstGeom>
          <a:noFill/>
          <a:ln>
            <a:noFill/>
          </a:ln>
        </p:spPr>
        <p:txBody>
          <a:bodyPr wrap="none" rtlCol="0" anchor="ctr" anchorCtr="1">
            <a:spAutoFit/>
          </a:bodyPr>
          <a:lstStyle/>
          <a:p>
            <a:r>
              <a:rPr lang="en-US" sz="6000" dirty="0"/>
              <a:t>Employee of the Month </a:t>
            </a:r>
          </a:p>
        </p:txBody>
      </p:sp>
      <p:sp>
        <p:nvSpPr>
          <p:cNvPr id="3" name="TextBox 2">
            <a:extLst>
              <a:ext uri="{FF2B5EF4-FFF2-40B4-BE49-F238E27FC236}">
                <a16:creationId xmlns:a16="http://schemas.microsoft.com/office/drawing/2014/main" id="{FB7CF541-24B0-4045-AFE7-A9C74DC40B51}"/>
              </a:ext>
            </a:extLst>
          </p:cNvPr>
          <p:cNvSpPr txBox="1"/>
          <p:nvPr/>
        </p:nvSpPr>
        <p:spPr>
          <a:xfrm>
            <a:off x="557371" y="2590800"/>
            <a:ext cx="7118839" cy="3354765"/>
          </a:xfrm>
          <a:prstGeom prst="rect">
            <a:avLst/>
          </a:prstGeom>
          <a:noFill/>
          <a:ln>
            <a:noFill/>
          </a:ln>
        </p:spPr>
        <p:txBody>
          <a:bodyPr wrap="square" rtlCol="0" anchor="ctr" anchorCtr="1">
            <a:spAutoFit/>
          </a:bodyPr>
          <a:lstStyle/>
          <a:p>
            <a:pPr algn="ctr"/>
            <a:r>
              <a:rPr lang="en-US" sz="3600" b="1" dirty="0"/>
              <a:t>January 2021</a:t>
            </a:r>
          </a:p>
          <a:p>
            <a:pPr algn="ctr"/>
            <a:endParaRPr lang="en-US" sz="3200" dirty="0"/>
          </a:p>
          <a:p>
            <a:pPr algn="ctr"/>
            <a:r>
              <a:rPr lang="en-US" sz="3600" b="1" dirty="0"/>
              <a:t>Megan Westbrook</a:t>
            </a:r>
          </a:p>
          <a:p>
            <a:pPr algn="ctr"/>
            <a:r>
              <a:rPr lang="en-US" sz="3600" b="1" dirty="0"/>
              <a:t>Senior Staff Accountant</a:t>
            </a:r>
          </a:p>
          <a:p>
            <a:pPr algn="ctr"/>
            <a:r>
              <a:rPr lang="en-US" sz="3600" b="1" dirty="0"/>
              <a:t>Pharmacy Business Office</a:t>
            </a:r>
          </a:p>
          <a:p>
            <a:pPr algn="ctr"/>
            <a:r>
              <a:rPr lang="en-US" sz="3600" b="1" dirty="0"/>
              <a:t>College of Pharmacy</a:t>
            </a:r>
            <a:r>
              <a:rPr lang="en-US" sz="3200" b="1" dirty="0"/>
              <a:t> </a:t>
            </a:r>
          </a:p>
        </p:txBody>
      </p:sp>
      <p:pic>
        <p:nvPicPr>
          <p:cNvPr id="5" name="Picture 4">
            <a:extLst>
              <a:ext uri="{FF2B5EF4-FFF2-40B4-BE49-F238E27FC236}">
                <a16:creationId xmlns:a16="http://schemas.microsoft.com/office/drawing/2014/main" id="{9CA5B5C8-1A86-47DF-8E45-6D9054516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3" y="381000"/>
            <a:ext cx="3131674" cy="4855309"/>
          </a:xfrm>
          <a:prstGeom prst="rect">
            <a:avLst/>
          </a:prstGeom>
        </p:spPr>
      </p:pic>
      <p:pic>
        <p:nvPicPr>
          <p:cNvPr id="5123" name="Picture 1" descr="image003">
            <a:extLst>
              <a:ext uri="{FF2B5EF4-FFF2-40B4-BE49-F238E27FC236}">
                <a16:creationId xmlns:a16="http://schemas.microsoft.com/office/drawing/2014/main" id="{CEDF6649-145E-4403-83C8-7989E80230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06" r="367" b="30186"/>
          <a:stretch/>
        </p:blipFill>
        <p:spPr bwMode="auto">
          <a:xfrm>
            <a:off x="7843234" y="1987885"/>
            <a:ext cx="3385039" cy="4288370"/>
          </a:xfrm>
          <a:prstGeom prst="rect">
            <a:avLst/>
          </a:prstGeom>
          <a:noFill/>
          <a:ln w="1206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3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of the month committee</a:t>
            </a:r>
          </a:p>
        </p:txBody>
      </p:sp>
      <p:sp>
        <p:nvSpPr>
          <p:cNvPr id="3" name="Content Placeholder 2"/>
          <p:cNvSpPr>
            <a:spLocks noGrp="1"/>
          </p:cNvSpPr>
          <p:nvPr>
            <p:ph idx="1"/>
          </p:nvPr>
        </p:nvSpPr>
        <p:spPr>
          <a:xfrm>
            <a:off x="627632" y="1981200"/>
            <a:ext cx="10933560" cy="4114800"/>
          </a:xfrm>
        </p:spPr>
        <p:txBody>
          <a:bodyPr>
            <a:normAutofit fontScale="25000" lnSpcReduction="20000"/>
          </a:bodyPr>
          <a:lstStyle/>
          <a:p>
            <a:r>
              <a:rPr lang="en-US" sz="12800" dirty="0"/>
              <a:t>Eligibility- FT, Non faculty appt.  Worked at least 5 consecutive calendar years.  </a:t>
            </a:r>
          </a:p>
          <a:p>
            <a:r>
              <a:rPr lang="en-US" sz="12800" dirty="0"/>
              <a:t>3 letters of support from OUHSC personnel (one from direct supervisor)</a:t>
            </a:r>
          </a:p>
          <a:p>
            <a:r>
              <a:rPr lang="en-US" sz="12800" i="1" dirty="0"/>
              <a:t>Nominee must not have received the Employee of the Month award in the past five years. </a:t>
            </a:r>
          </a:p>
          <a:p>
            <a:pPr marL="0" indent="0">
              <a:buNone/>
            </a:pPr>
            <a:endParaRPr lang="en-US" sz="12800" i="1" dirty="0"/>
          </a:p>
          <a:p>
            <a:pPr marL="0" indent="0" algn="ctr">
              <a:buNone/>
            </a:pPr>
            <a:r>
              <a:rPr lang="en-US" sz="12800" dirty="0"/>
              <a:t>Complete eligibility and details can be found on our Staff Senate website.  </a:t>
            </a:r>
          </a:p>
          <a:p>
            <a:pPr marL="0" indent="0">
              <a:buNone/>
            </a:pPr>
            <a:r>
              <a:rPr lang="en-US" sz="9800" dirty="0"/>
              <a:t> </a:t>
            </a:r>
          </a:p>
          <a:p>
            <a:endParaRPr lang="en-US" dirty="0"/>
          </a:p>
        </p:txBody>
      </p:sp>
    </p:spTree>
    <p:extLst>
      <p:ext uri="{BB962C8B-B14F-4D97-AF65-F5344CB8AC3E}">
        <p14:creationId xmlns:p14="http://schemas.microsoft.com/office/powerpoint/2010/main" val="8962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694"/>
            <a:ext cx="6561830" cy="752856"/>
          </a:xfrm>
        </p:spPr>
        <p:txBody>
          <a:bodyPr/>
          <a:lstStyle/>
          <a:p>
            <a:pPr algn="ctr"/>
            <a:r>
              <a:rPr lang="en-US" dirty="0"/>
              <a:t>Fundraising COMMITTEE</a:t>
            </a:r>
          </a:p>
        </p:txBody>
      </p:sp>
      <p:sp>
        <p:nvSpPr>
          <p:cNvPr id="3" name="Content Placeholder 2"/>
          <p:cNvSpPr>
            <a:spLocks noGrp="1"/>
          </p:cNvSpPr>
          <p:nvPr>
            <p:ph idx="1"/>
          </p:nvPr>
        </p:nvSpPr>
        <p:spPr>
          <a:xfrm>
            <a:off x="181768" y="686253"/>
            <a:ext cx="11825288" cy="5791200"/>
          </a:xfrm>
        </p:spPr>
        <p:txBody>
          <a:bodyPr>
            <a:normAutofit/>
          </a:bodyPr>
          <a:lstStyle/>
          <a:p>
            <a:endParaRPr lang="en-US" dirty="0"/>
          </a:p>
          <a:p>
            <a:pPr marL="274320" lvl="1" indent="0">
              <a:buNone/>
            </a:pPr>
            <a:r>
              <a:rPr lang="en-US" b="1" dirty="0" err="1"/>
              <a:t>FlowerPower</a:t>
            </a:r>
            <a:r>
              <a:rPr lang="en-US" dirty="0"/>
              <a:t> Fundraiser begins on March 1st</a:t>
            </a:r>
          </a:p>
          <a:p>
            <a:pPr marL="274320" lvl="1" indent="0">
              <a:buNone/>
            </a:pPr>
            <a:endParaRPr lang="en-US" dirty="0"/>
          </a:p>
          <a:p>
            <a:pPr marL="274320" lvl="1" indent="0">
              <a:buNone/>
            </a:pPr>
            <a:r>
              <a:rPr lang="en-US" dirty="0"/>
              <a:t>Summer Fundraiser still pending*</a:t>
            </a:r>
          </a:p>
          <a:p>
            <a:pPr marL="274320" lvl="1" indent="0">
              <a:buNone/>
            </a:pPr>
            <a:endParaRPr lang="en-US" dirty="0"/>
          </a:p>
          <a:p>
            <a:pPr marL="0" indent="0" algn="ctr">
              <a:lnSpc>
                <a:spcPct val="100000"/>
              </a:lnSpc>
              <a:buNone/>
            </a:pPr>
            <a:r>
              <a:rPr lang="en-US" sz="2000" dirty="0"/>
              <a:t>Committee meets the 4th Wednesday/month at 10:30am via ZOOM and by email as needed.   </a:t>
            </a:r>
          </a:p>
          <a:p>
            <a:pPr marL="0" indent="0">
              <a:buNone/>
            </a:pPr>
            <a:r>
              <a:rPr lang="en-US" sz="2400" dirty="0"/>
              <a:t>     *We welcome your fundraising ideas… send to </a:t>
            </a:r>
            <a:r>
              <a:rPr lang="en-US" sz="2400" dirty="0">
                <a:hlinkClick r:id="rId2">
                  <a:extLst>
                    <a:ext uri="{A12FA001-AC4F-418D-AE19-62706E023703}">
                      <ahyp:hlinkClr xmlns:ahyp="http://schemas.microsoft.com/office/drawing/2018/hyperlinkcolor" val="tx"/>
                    </a:ext>
                  </a:extLst>
                </a:hlinkClick>
              </a:rPr>
              <a:t>Staff-senate@ouhsc.edu</a:t>
            </a:r>
            <a:r>
              <a:rPr lang="en-US" sz="2400" dirty="0"/>
              <a:t> </a:t>
            </a:r>
          </a:p>
          <a:p>
            <a:pPr marL="0" indent="0" algn="ctr">
              <a:buNone/>
            </a:pPr>
            <a:endParaRPr lang="en-US" i="1" dirty="0"/>
          </a:p>
          <a:p>
            <a:pPr marL="0" indent="0" algn="ctr">
              <a:buNone/>
            </a:pPr>
            <a:r>
              <a:rPr lang="en-US" i="1" dirty="0"/>
              <a:t>The funds raised from these sales will support Staff Senate events on our campus.  Please support these generously.  </a:t>
            </a:r>
          </a:p>
          <a:p>
            <a:endParaRPr lang="en-US" dirty="0"/>
          </a:p>
        </p:txBody>
      </p:sp>
      <p:pic>
        <p:nvPicPr>
          <p:cNvPr id="4102" name="Picture 6" descr="Norwood Florist | Flower Delivery by FLOWER POWER">
            <a:extLst>
              <a:ext uri="{FF2B5EF4-FFF2-40B4-BE49-F238E27FC236}">
                <a16:creationId xmlns:a16="http://schemas.microsoft.com/office/drawing/2014/main" id="{912C5B21-1EE3-4D45-98F4-093AD2496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4553">
            <a:off x="7245748" y="156937"/>
            <a:ext cx="4557713"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2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584201"/>
            <a:ext cx="10360501" cy="1219200"/>
          </a:xfrm>
        </p:spPr>
        <p:txBody>
          <a:bodyPr/>
          <a:lstStyle/>
          <a:p>
            <a:pPr algn="ctr"/>
            <a:r>
              <a:rPr lang="en-US" dirty="0"/>
              <a:t>Staff EVENTS Committee</a:t>
            </a:r>
          </a:p>
        </p:txBody>
      </p:sp>
      <p:sp>
        <p:nvSpPr>
          <p:cNvPr id="3" name="Content Placeholder 2"/>
          <p:cNvSpPr>
            <a:spLocks noGrp="1"/>
          </p:cNvSpPr>
          <p:nvPr>
            <p:ph idx="1"/>
          </p:nvPr>
        </p:nvSpPr>
        <p:spPr>
          <a:xfrm>
            <a:off x="4341812" y="2286000"/>
            <a:ext cx="6916575" cy="3378199"/>
          </a:xfrm>
        </p:spPr>
        <p:txBody>
          <a:bodyPr>
            <a:normAutofit/>
          </a:bodyPr>
          <a:lstStyle/>
          <a:p>
            <a:pPr marL="0" indent="0">
              <a:buNone/>
            </a:pPr>
            <a:endParaRPr lang="en-US" dirty="0"/>
          </a:p>
          <a:p>
            <a:pPr marL="0" indent="0" algn="ctr">
              <a:buNone/>
            </a:pPr>
            <a:r>
              <a:rPr lang="en-US" dirty="0"/>
              <a:t>Staff Events committee has not met this year.  Next meeting scheduled for </a:t>
            </a:r>
          </a:p>
          <a:p>
            <a:pPr marL="0" indent="0" algn="ctr">
              <a:buNone/>
            </a:pPr>
            <a:r>
              <a:rPr lang="en-US" dirty="0"/>
              <a:t>Wednesday, February 17</a:t>
            </a:r>
            <a:r>
              <a:rPr lang="en-US" baseline="30000" dirty="0"/>
              <a:t>th</a:t>
            </a:r>
            <a:r>
              <a:rPr lang="en-US" dirty="0"/>
              <a:t> via zoom.  </a:t>
            </a:r>
          </a:p>
          <a:p>
            <a:pPr marL="0" indent="0">
              <a:buNone/>
            </a:pPr>
            <a:endParaRPr lang="en-US" dirty="0"/>
          </a:p>
          <a:p>
            <a:pPr marL="0" indent="0">
              <a:buNone/>
            </a:pPr>
            <a:endParaRPr lang="en-US" dirty="0"/>
          </a:p>
        </p:txBody>
      </p:sp>
      <p:pic>
        <p:nvPicPr>
          <p:cNvPr id="13314" name="Picture 2" descr="Sesame Street character, Super Grover in helmet, Clip Art free image">
            <a:extLst>
              <a:ext uri="{FF2B5EF4-FFF2-40B4-BE49-F238E27FC236}">
                <a16:creationId xmlns:a16="http://schemas.microsoft.com/office/drawing/2014/main" id="{E8EC5E9E-7061-4DE2-8F9B-E8CF69A17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0730"/>
            <a:ext cx="426222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ile:Lightning Bolt on Circle.svg - Wikipedia">
            <a:extLst>
              <a:ext uri="{FF2B5EF4-FFF2-40B4-BE49-F238E27FC236}">
                <a16:creationId xmlns:a16="http://schemas.microsoft.com/office/drawing/2014/main" id="{46B7578D-7A07-435F-A08B-98FCB236F0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812" y="2971800"/>
            <a:ext cx="1182855"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33D1C8-67A5-4E52-B4C1-AB50208CF3B3}"/>
              </a:ext>
            </a:extLst>
          </p:cNvPr>
          <p:cNvSpPr txBox="1"/>
          <p:nvPr/>
        </p:nvSpPr>
        <p:spPr>
          <a:xfrm rot="20175457">
            <a:off x="1386544" y="3399578"/>
            <a:ext cx="997389" cy="461665"/>
          </a:xfrm>
          <a:prstGeom prst="rect">
            <a:avLst/>
          </a:prstGeom>
          <a:noFill/>
          <a:ln>
            <a:noFill/>
          </a:ln>
        </p:spPr>
        <p:txBody>
          <a:bodyPr wrap="none" rtlCol="0" anchor="ctr" anchorCtr="1">
            <a:spAutoFit/>
          </a:bodyPr>
          <a:lstStyle/>
          <a:p>
            <a:r>
              <a:rPr lang="en-US" b="1" dirty="0">
                <a:solidFill>
                  <a:schemeClr val="bg1"/>
                </a:solidFill>
                <a:effectLst>
                  <a:outerShdw blurRad="38100" dist="38100" dir="2700000" algn="tl">
                    <a:srgbClr val="000000">
                      <a:alpha val="43137"/>
                    </a:srgbClr>
                  </a:outerShdw>
                </a:effectLst>
              </a:rPr>
              <a:t>STAFF</a:t>
            </a:r>
          </a:p>
        </p:txBody>
      </p:sp>
    </p:spTree>
    <p:extLst>
      <p:ext uri="{BB962C8B-B14F-4D97-AF65-F5344CB8AC3E}">
        <p14:creationId xmlns:p14="http://schemas.microsoft.com/office/powerpoint/2010/main" val="4860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457200"/>
            <a:ext cx="10360501" cy="787400"/>
          </a:xfrm>
        </p:spPr>
        <p:txBody>
          <a:bodyPr/>
          <a:lstStyle/>
          <a:p>
            <a:pPr algn="ctr"/>
            <a:r>
              <a:rPr lang="en-US" dirty="0"/>
              <a:t>New business and announcements</a:t>
            </a:r>
          </a:p>
        </p:txBody>
      </p:sp>
      <p:sp>
        <p:nvSpPr>
          <p:cNvPr id="3" name="Content Placeholder 2"/>
          <p:cNvSpPr>
            <a:spLocks noGrp="1"/>
          </p:cNvSpPr>
          <p:nvPr>
            <p:ph idx="1"/>
          </p:nvPr>
        </p:nvSpPr>
        <p:spPr>
          <a:xfrm>
            <a:off x="350531" y="1371600"/>
            <a:ext cx="11315024" cy="4470400"/>
          </a:xfrm>
        </p:spPr>
        <p:txBody>
          <a:bodyPr>
            <a:normAutofit lnSpcReduction="10000"/>
          </a:bodyPr>
          <a:lstStyle/>
          <a:p>
            <a:pPr marL="0" indent="0">
              <a:buNone/>
            </a:pPr>
            <a:r>
              <a:rPr lang="en-US" dirty="0"/>
              <a:t>THE FOLLOWING SLIDES ARE THE UPCOMING EVENTS FOR OUHSC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YOUR DEPARTMENT WOULD LIKE AN </a:t>
            </a:r>
          </a:p>
          <a:p>
            <a:pPr marL="0" indent="0">
              <a:buNone/>
            </a:pPr>
            <a:r>
              <a:rPr lang="en-US" dirty="0"/>
              <a:t>EVENT FEATURED HERE PLEASE EMAIL </a:t>
            </a:r>
            <a:r>
              <a:rPr lang="en-US" b="1" dirty="0">
                <a:hlinkClick r:id="rId2">
                  <a:extLst>
                    <a:ext uri="{A12FA001-AC4F-418D-AE19-62706E023703}">
                      <ahyp:hlinkClr xmlns:ahyp="http://schemas.microsoft.com/office/drawing/2018/hyperlinkcolor" val="tx"/>
                    </a:ext>
                  </a:extLst>
                </a:hlinkClick>
              </a:rPr>
              <a:t>Nancy-Geiger@ouhsc.edu</a:t>
            </a:r>
            <a:r>
              <a:rPr lang="en-US" b="1" dirty="0"/>
              <a:t> </a:t>
            </a:r>
          </a:p>
          <a:p>
            <a:endParaRPr lang="en-US" b="1" dirty="0"/>
          </a:p>
          <a:p>
            <a:pPr marL="0" indent="0">
              <a:buNone/>
            </a:pPr>
            <a:endParaRPr lang="en-US" dirty="0"/>
          </a:p>
        </p:txBody>
      </p:sp>
      <p:pic>
        <p:nvPicPr>
          <p:cNvPr id="10250" name="Picture 10" descr="Free Mark Your Calendar Png, Download Free Clip Art, Free Clip Art on  Clipart Library">
            <a:extLst>
              <a:ext uri="{FF2B5EF4-FFF2-40B4-BE49-F238E27FC236}">
                <a16:creationId xmlns:a16="http://schemas.microsoft.com/office/drawing/2014/main" id="{D35DB77F-2177-4EE8-82FC-629DBE44B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2778">
            <a:off x="7814223" y="1934098"/>
            <a:ext cx="3618825" cy="334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Sponsors - Believe In Bellingham">
            <a:extLst>
              <a:ext uri="{FF2B5EF4-FFF2-40B4-BE49-F238E27FC236}">
                <a16:creationId xmlns:a16="http://schemas.microsoft.com/office/drawing/2014/main" id="{85EC9643-1BFB-4E47-AF95-FCC3CC98EE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64" t="28758" r="4988" b="27481"/>
          <a:stretch/>
        </p:blipFill>
        <p:spPr bwMode="auto">
          <a:xfrm>
            <a:off x="5387060" y="4830370"/>
            <a:ext cx="6801765" cy="1688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F829FC-9DDD-4965-8895-15DC41071772}"/>
              </a:ext>
            </a:extLst>
          </p:cNvPr>
          <p:cNvSpPr txBox="1"/>
          <p:nvPr/>
        </p:nvSpPr>
        <p:spPr>
          <a:xfrm>
            <a:off x="158406" y="5331573"/>
            <a:ext cx="5486400" cy="830997"/>
          </a:xfrm>
          <a:prstGeom prst="rect">
            <a:avLst/>
          </a:prstGeom>
          <a:noFill/>
          <a:ln>
            <a:noFill/>
          </a:ln>
        </p:spPr>
        <p:txBody>
          <a:bodyPr wrap="square" rtlCol="0" anchor="ctr" anchorCtr="1">
            <a:spAutoFit/>
          </a:bodyPr>
          <a:lstStyle/>
          <a:p>
            <a:pPr algn="ctr"/>
            <a:r>
              <a:rPr lang="en-US" b="1" i="1" dirty="0"/>
              <a:t>Nominations being accepted until </a:t>
            </a:r>
            <a:r>
              <a:rPr lang="en-US" b="1" i="1" u="sng" dirty="0"/>
              <a:t>Monday, February 8</a:t>
            </a:r>
            <a:r>
              <a:rPr lang="en-US" b="1" i="1" u="sng" baseline="30000" dirty="0"/>
              <a:t>th</a:t>
            </a:r>
            <a:r>
              <a:rPr lang="en-US" b="1" i="1" u="sng" dirty="0"/>
              <a:t> at 5pm</a:t>
            </a:r>
          </a:p>
        </p:txBody>
      </p:sp>
      <p:sp>
        <p:nvSpPr>
          <p:cNvPr id="4" name="Rectangle 3">
            <a:extLst>
              <a:ext uri="{FF2B5EF4-FFF2-40B4-BE49-F238E27FC236}">
                <a16:creationId xmlns:a16="http://schemas.microsoft.com/office/drawing/2014/main" id="{EA9799B0-D648-4A32-8EB0-E7C24F77C573}"/>
              </a:ext>
            </a:extLst>
          </p:cNvPr>
          <p:cNvSpPr/>
          <p:nvPr/>
        </p:nvSpPr>
        <p:spPr>
          <a:xfrm>
            <a:off x="636699" y="260109"/>
            <a:ext cx="1110592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Staff Senate Appreciation Award</a:t>
            </a:r>
          </a:p>
        </p:txBody>
      </p:sp>
      <p:sp>
        <p:nvSpPr>
          <p:cNvPr id="5" name="Rectangle 4">
            <a:extLst>
              <a:ext uri="{FF2B5EF4-FFF2-40B4-BE49-F238E27FC236}">
                <a16:creationId xmlns:a16="http://schemas.microsoft.com/office/drawing/2014/main" id="{8532D719-0918-4E25-BFBD-8CE52D1725C7}"/>
              </a:ext>
            </a:extLst>
          </p:cNvPr>
          <p:cNvSpPr/>
          <p:nvPr/>
        </p:nvSpPr>
        <p:spPr>
          <a:xfrm>
            <a:off x="150813" y="1183439"/>
            <a:ext cx="11734800" cy="3747885"/>
          </a:xfrm>
          <a:prstGeom prst="rect">
            <a:avLst/>
          </a:prstGeom>
        </p:spPr>
        <p:txBody>
          <a:bodyPr wrap="square">
            <a:spAutoFit/>
          </a:bodyPr>
          <a:lstStyle/>
          <a:p>
            <a:pPr>
              <a:lnSpc>
                <a:spcPts val="1100"/>
              </a:lnSpc>
              <a:spcBef>
                <a:spcPts val="20"/>
              </a:spcBef>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76200" marR="71120" indent="457200">
              <a:lnSpc>
                <a:spcPct val="115000"/>
              </a:lnSpc>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The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OUH</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spc="5" dirty="0">
                <a:latin typeface="Arial" panose="020B0604020202020204" pitchFamily="34" charset="0"/>
                <a:ea typeface="Times New Roman" panose="02020603050405020304" pitchFamily="18" charset="0"/>
                <a:cs typeface="Arial" panose="020B0604020202020204" pitchFamily="34" charset="0"/>
              </a:rPr>
              <a:t> S</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af</a:t>
            </a: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spc="15" dirty="0">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App</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tion Aw</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d </a:t>
            </a:r>
            <a:r>
              <a:rPr lang="en-US" sz="2000" spc="10" dirty="0">
                <a:latin typeface="Arial" panose="020B0604020202020204" pitchFamily="34" charset="0"/>
                <a:ea typeface="Times New Roman" panose="02020603050405020304" pitchFamily="18" charset="0"/>
                <a:cs typeface="Arial" panose="020B0604020202020204" pitchFamily="34" charset="0"/>
              </a:rPr>
              <a:t>w</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s d</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v</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lop</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d to </a:t>
            </a:r>
            <a:r>
              <a:rPr lang="en-US" sz="2000" spc="10" dirty="0">
                <a:latin typeface="Arial" panose="020B0604020202020204" pitchFamily="34" charset="0"/>
                <a:ea typeface="Times New Roman" panose="02020603050405020304" pitchFamily="18" charset="0"/>
                <a:cs typeface="Arial" panose="020B0604020202020204" pitchFamily="34" charset="0"/>
              </a:rPr>
              <a:t>r</a:t>
            </a:r>
            <a:r>
              <a:rPr lang="en-US" sz="2000" spc="-5" dirty="0">
                <a:latin typeface="Arial" panose="020B0604020202020204" pitchFamily="34" charset="0"/>
                <a:ea typeface="Times New Roman" panose="02020603050405020304" pitchFamily="18" charset="0"/>
                <a:cs typeface="Arial" panose="020B0604020202020204" pitchFamily="34" charset="0"/>
              </a:rPr>
              <a:t>ec</a:t>
            </a:r>
            <a:r>
              <a:rPr lang="en-US" sz="2000" spc="10" dirty="0">
                <a:latin typeface="Arial" panose="020B0604020202020204" pitchFamily="34" charset="0"/>
                <a:ea typeface="Times New Roman" panose="02020603050405020304" pitchFamily="18" charset="0"/>
                <a:cs typeface="Arial" panose="020B0604020202020204" pitchFamily="34" charset="0"/>
              </a:rPr>
              <a:t>o</a:t>
            </a:r>
            <a:r>
              <a:rPr lang="en-US" sz="2000" spc="-10" dirty="0">
                <a:latin typeface="Arial" panose="020B0604020202020204" pitchFamily="34" charset="0"/>
                <a:ea typeface="Times New Roman" panose="02020603050405020304" pitchFamily="18" charset="0"/>
                <a:cs typeface="Arial" panose="020B0604020202020204" pitchFamily="34" charset="0"/>
              </a:rPr>
              <a:t>g</a:t>
            </a:r>
            <a:r>
              <a:rPr lang="en-US" sz="2000" dirty="0">
                <a:latin typeface="Arial" panose="020B0604020202020204" pitchFamily="34" charset="0"/>
                <a:ea typeface="Times New Roman" panose="02020603050405020304" pitchFamily="18" charset="0"/>
                <a:cs typeface="Arial" panose="020B0604020202020204" pitchFamily="34" charset="0"/>
              </a:rPr>
              <a:t>ni</a:t>
            </a:r>
            <a:r>
              <a:rPr lang="en-US" sz="2000" spc="5" dirty="0">
                <a:latin typeface="Arial" panose="020B0604020202020204" pitchFamily="34" charset="0"/>
                <a:ea typeface="Times New Roman" panose="02020603050405020304" pitchFamily="18" charset="0"/>
                <a:cs typeface="Arial" panose="020B0604020202020204" pitchFamily="34" charset="0"/>
              </a:rPr>
              <a:t>ze </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dirty="0">
                <a:latin typeface="Arial" panose="020B0604020202020204" pitchFamily="34" charset="0"/>
                <a:ea typeface="Times New Roman" panose="02020603050405020304" pitchFamily="18" charset="0"/>
                <a:cs typeface="Arial" panose="020B0604020202020204" pitchFamily="34" charset="0"/>
              </a:rPr>
              <a:t>ont</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ibutions m</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de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10" dirty="0">
                <a:latin typeface="Arial" panose="020B0604020202020204" pitchFamily="34" charset="0"/>
                <a:ea typeface="Times New Roman" panose="02020603050405020304" pitchFamily="18" charset="0"/>
                <a:cs typeface="Arial" panose="020B0604020202020204" pitchFamily="34" charset="0"/>
              </a:rPr>
              <a:t>b</a:t>
            </a:r>
            <a:r>
              <a:rPr lang="en-US" sz="2000" dirty="0">
                <a:latin typeface="Arial" panose="020B0604020202020204" pitchFamily="34" charset="0"/>
                <a:ea typeface="Times New Roman" panose="02020603050405020304" pitchFamily="18" charset="0"/>
                <a:cs typeface="Arial" panose="020B0604020202020204" pitchFamily="34" charset="0"/>
              </a:rPr>
              <a:t>y</a:t>
            </a:r>
            <a:r>
              <a:rPr lang="en-US" sz="2000" spc="-10"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mpl</a:t>
            </a:r>
            <a:r>
              <a:rPr lang="en-US" sz="2000" spc="10" dirty="0">
                <a:latin typeface="Arial" panose="020B0604020202020204" pitchFamily="34" charset="0"/>
                <a:ea typeface="Times New Roman" panose="02020603050405020304" pitchFamily="18" charset="0"/>
                <a:cs typeface="Arial" panose="020B0604020202020204" pitchFamily="34" charset="0"/>
              </a:rPr>
              <a:t>o</a:t>
            </a:r>
            <a:r>
              <a:rPr lang="en-US" sz="2000" spc="-25" dirty="0">
                <a:latin typeface="Arial" panose="020B0604020202020204" pitchFamily="34" charset="0"/>
                <a:ea typeface="Times New Roman" panose="02020603050405020304" pitchFamily="18" charset="0"/>
                <a:cs typeface="Arial" panose="020B0604020202020204" pitchFamily="34" charset="0"/>
              </a:rPr>
              <a:t>y</a:t>
            </a:r>
            <a:r>
              <a:rPr lang="en-US" sz="2000" spc="-5" dirty="0">
                <a:latin typeface="Arial" panose="020B0604020202020204" pitchFamily="34" charset="0"/>
                <a:ea typeface="Times New Roman" panose="02020603050405020304" pitchFamily="18" charset="0"/>
                <a:cs typeface="Arial" panose="020B0604020202020204" pitchFamily="34" charset="0"/>
              </a:rPr>
              <a:t>ee</a:t>
            </a:r>
            <a:r>
              <a:rPr lang="en-US" sz="2000" dirty="0">
                <a:latin typeface="Arial" panose="020B0604020202020204" pitchFamily="34" charset="0"/>
                <a:ea typeface="Times New Roman" panose="02020603050405020304" pitchFamily="18" charset="0"/>
                <a:cs typeface="Arial" panose="020B0604020202020204" pitchFamily="34" charset="0"/>
              </a:rPr>
              <a:t>s, </a:t>
            </a:r>
            <a:r>
              <a:rPr lang="en-US" sz="2000" spc="10" dirty="0">
                <a:latin typeface="Arial" panose="020B0604020202020204" pitchFamily="34" charset="0"/>
                <a:ea typeface="Times New Roman" panose="02020603050405020304" pitchFamily="18" charset="0"/>
                <a:cs typeface="Arial" panose="020B0604020202020204" pitchFamily="34" charset="0"/>
              </a:rPr>
              <a:t>b</a:t>
            </a:r>
            <a:r>
              <a:rPr lang="en-US" sz="2000" spc="20" dirty="0">
                <a:latin typeface="Arial" panose="020B0604020202020204" pitchFamily="34" charset="0"/>
                <a:ea typeface="Times New Roman" panose="02020603050405020304" pitchFamily="18" charset="0"/>
                <a:cs typeface="Arial" panose="020B0604020202020204" pitchFamily="34" charset="0"/>
              </a:rPr>
              <a:t>e</a:t>
            </a:r>
            <a:r>
              <a:rPr lang="en-US" sz="2000" spc="-25" dirty="0">
                <a:latin typeface="Arial" panose="020B0604020202020204" pitchFamily="34" charset="0"/>
                <a:ea typeface="Times New Roman" panose="02020603050405020304" pitchFamily="18" charset="0"/>
                <a:cs typeface="Arial" panose="020B0604020202020204" pitchFamily="34" charset="0"/>
              </a:rPr>
              <a:t>y</a:t>
            </a:r>
            <a:r>
              <a:rPr lang="en-US" sz="2000" dirty="0">
                <a:latin typeface="Arial" panose="020B0604020202020204" pitchFamily="34" charset="0"/>
                <a:ea typeface="Times New Roman" panose="02020603050405020304" pitchFamily="18" charset="0"/>
                <a:cs typeface="Arial" panose="020B0604020202020204" pitchFamily="34" charset="0"/>
              </a:rPr>
              <a:t>ond the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u</a:t>
            </a:r>
            <a:r>
              <a:rPr lang="en-US" sz="2000" spc="1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u</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l </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spc="10" dirty="0">
                <a:latin typeface="Arial" panose="020B0604020202020204" pitchFamily="34" charset="0"/>
                <a:ea typeface="Times New Roman" panose="02020603050405020304" pitchFamily="18" charset="0"/>
                <a:cs typeface="Arial" panose="020B0604020202020204" pitchFamily="34" charset="0"/>
              </a:rPr>
              <a:t>x</a:t>
            </a:r>
            <a:r>
              <a:rPr lang="en-US" sz="2000" dirty="0">
                <a:latin typeface="Arial" panose="020B0604020202020204" pitchFamily="34" charset="0"/>
                <a:ea typeface="Times New Roman" panose="02020603050405020304" pitchFamily="18" charset="0"/>
                <a:cs typeface="Arial" panose="020B0604020202020204" pitchFamily="34" charset="0"/>
              </a:rPr>
              <a:t>p</a:t>
            </a:r>
            <a:r>
              <a:rPr lang="en-US" sz="2000" spc="-5" dirty="0">
                <a:latin typeface="Arial" panose="020B0604020202020204" pitchFamily="34" charset="0"/>
                <a:ea typeface="Times New Roman" panose="02020603050405020304" pitchFamily="18" charset="0"/>
                <a:cs typeface="Arial" panose="020B0604020202020204" pitchFamily="34" charset="0"/>
              </a:rPr>
              <a:t>ec</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tions of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th</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ir</a:t>
            </a:r>
            <a:r>
              <a:rPr lang="en-US" sz="2000" spc="1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duti</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s th</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 h</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ve b</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ef</a:t>
            </a:r>
            <a:r>
              <a:rPr lang="en-US" sz="2000" dirty="0">
                <a:latin typeface="Arial" panose="020B0604020202020204" pitchFamily="34" charset="0"/>
                <a:ea typeface="Times New Roman" panose="02020603050405020304" pitchFamily="18" charset="0"/>
                <a:cs typeface="Arial" panose="020B0604020202020204" pitchFamily="34" charset="0"/>
              </a:rPr>
              <a:t>it</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d the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spc="10" dirty="0">
                <a:latin typeface="Arial" panose="020B0604020202020204" pitchFamily="34" charset="0"/>
                <a:ea typeface="Times New Roman" panose="02020603050405020304" pitchFamily="18" charset="0"/>
                <a:cs typeface="Arial" panose="020B0604020202020204" pitchFamily="34" charset="0"/>
              </a:rPr>
              <a:t>f</a:t>
            </a: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spc="15"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e.</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ts val="1400"/>
              </a:lnSpc>
              <a:spcBef>
                <a:spcPts val="5"/>
              </a:spcBef>
            </a:pPr>
            <a:r>
              <a:rPr lang="en-US" sz="2000" dirty="0">
                <a:latin typeface="Arial" panose="020B0604020202020204" pitchFamily="34" charset="0"/>
                <a:ea typeface="Calibri" panose="020F0502020204030204" pitchFamily="34" charset="0"/>
                <a:cs typeface="Arial" panose="020B0604020202020204" pitchFamily="34" charset="0"/>
              </a:rPr>
              <a:t> </a:t>
            </a:r>
          </a:p>
          <a:p>
            <a:pPr marL="76200" marR="0">
              <a:lnSpc>
                <a:spcPct val="115000"/>
              </a:lnSpc>
              <a:spcBef>
                <a:spcPts val="0"/>
              </a:spcBef>
              <a:spcAft>
                <a:spcPts val="0"/>
              </a:spcAft>
            </a:pPr>
            <a:r>
              <a:rPr lang="en-US" sz="2000" b="1"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AWARD:  </a:t>
            </a:r>
            <a:r>
              <a:rPr lang="en-US" sz="2000" dirty="0">
                <a:latin typeface="Arial" panose="020B0604020202020204" pitchFamily="34" charset="0"/>
                <a:ea typeface="Times New Roman" panose="02020603050405020304" pitchFamily="18" charset="0"/>
                <a:cs typeface="Arial" panose="020B0604020202020204" pitchFamily="34" charset="0"/>
              </a:rPr>
              <a:t>The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af</a:t>
            </a: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E</a:t>
            </a:r>
            <a:r>
              <a:rPr lang="en-US" sz="2000" spc="10" dirty="0">
                <a:latin typeface="Arial" panose="020B0604020202020204" pitchFamily="34" charset="0"/>
                <a:ea typeface="Times New Roman" panose="02020603050405020304" pitchFamily="18" charset="0"/>
                <a:cs typeface="Arial" panose="020B0604020202020204" pitchFamily="34" charset="0"/>
              </a:rPr>
              <a:t>x</a:t>
            </a:r>
            <a:r>
              <a:rPr lang="en-US" sz="2000" spc="-5" dirty="0">
                <a:latin typeface="Arial" panose="020B0604020202020204" pitchFamily="34" charset="0"/>
                <a:ea typeface="Times New Roman" panose="02020603050405020304" pitchFamily="18" charset="0"/>
                <a:cs typeface="Arial" panose="020B0604020202020204" pitchFamily="34" charset="0"/>
              </a:rPr>
              <a:t>ec</a:t>
            </a:r>
            <a:r>
              <a:rPr lang="en-US" sz="2000" dirty="0">
                <a:latin typeface="Arial" panose="020B0604020202020204" pitchFamily="34" charset="0"/>
                <a:ea typeface="Times New Roman" panose="02020603050405020304" pitchFamily="18" charset="0"/>
                <a:cs typeface="Arial" panose="020B0604020202020204" pitchFamily="34" charset="0"/>
              </a:rPr>
              <a:t>utive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dirty="0">
                <a:latin typeface="Arial" panose="020B0604020202020204" pitchFamily="34" charset="0"/>
                <a:ea typeface="Times New Roman" panose="02020603050405020304" pitchFamily="18" charset="0"/>
                <a:cs typeface="Arial" panose="020B0604020202020204" pitchFamily="34" charset="0"/>
              </a:rPr>
              <a:t>ommitt</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l</a:t>
            </a:r>
            <a:r>
              <a:rPr lang="en-US" sz="2000" spc="-5" dirty="0">
                <a:latin typeface="Arial" panose="020B0604020202020204" pitchFamily="34" charset="0"/>
                <a:ea typeface="Times New Roman" panose="02020603050405020304" pitchFamily="18" charset="0"/>
                <a:cs typeface="Arial" panose="020B0604020202020204" pitchFamily="34" charset="0"/>
              </a:rPr>
              <a:t>ec</a:t>
            </a:r>
            <a:r>
              <a:rPr lang="en-US" sz="2000" dirty="0">
                <a:latin typeface="Arial" panose="020B0604020202020204" pitchFamily="34" charset="0"/>
                <a:ea typeface="Times New Roman" panose="02020603050405020304" pitchFamily="18" charset="0"/>
                <a:cs typeface="Arial" panose="020B0604020202020204" pitchFamily="34" charset="0"/>
              </a:rPr>
              <a:t>ts the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w</a:t>
            </a:r>
            <a:r>
              <a:rPr lang="en-US" sz="2000" spc="-5" dirty="0">
                <a:latin typeface="Arial" panose="020B0604020202020204" pitchFamily="34" charset="0"/>
                <a:ea typeface="Times New Roman" panose="02020603050405020304" pitchFamily="18" charset="0"/>
                <a:cs typeface="Arial" panose="020B0604020202020204" pitchFamily="34" charset="0"/>
              </a:rPr>
              <a:t>ar</a:t>
            </a:r>
            <a:r>
              <a:rPr lang="en-US" sz="2000" dirty="0">
                <a:latin typeface="Arial" panose="020B0604020202020204" pitchFamily="34" charset="0"/>
                <a:ea typeface="Times New Roman" panose="02020603050405020304" pitchFamily="18" charset="0"/>
                <a:cs typeface="Arial" panose="020B0604020202020204" pitchFamily="34" charset="0"/>
              </a:rPr>
              <a:t>d</a:t>
            </a:r>
            <a:r>
              <a:rPr lang="en-US" sz="2000" spc="10"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rec</a:t>
            </a:r>
            <a:r>
              <a:rPr lang="en-US" sz="2000" dirty="0">
                <a:latin typeface="Arial" panose="020B0604020202020204" pitchFamily="34" charset="0"/>
                <a:ea typeface="Times New Roman" panose="02020603050405020304" pitchFamily="18" charset="0"/>
                <a:cs typeface="Arial" panose="020B0604020202020204" pitchFamily="34" charset="0"/>
              </a:rPr>
              <a:t>ipi</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nt </a:t>
            </a:r>
            <a:r>
              <a:rPr lang="en-US" sz="2000" spc="1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om the</a:t>
            </a:r>
            <a:endParaRPr lang="en-US" sz="2000" dirty="0">
              <a:latin typeface="Arial" panose="020B0604020202020204" pitchFamily="34" charset="0"/>
              <a:ea typeface="Calibri" panose="020F0502020204030204" pitchFamily="34" charset="0"/>
              <a:cs typeface="Arial" panose="020B0604020202020204" pitchFamily="34" charset="0"/>
            </a:endParaRPr>
          </a:p>
          <a:p>
            <a:pPr marL="76200" marR="154305">
              <a:lnSpc>
                <a:spcPct val="115000"/>
              </a:lnSpc>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nomin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tions submitt</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d.</a:t>
            </a:r>
            <a:r>
              <a:rPr lang="en-US" sz="2000" spc="29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The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OUH</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spc="5" dirty="0">
                <a:latin typeface="Arial" panose="020B0604020202020204" pitchFamily="34" charset="0"/>
                <a:ea typeface="Times New Roman" panose="02020603050405020304" pitchFamily="18" charset="0"/>
                <a:cs typeface="Arial" panose="020B0604020202020204" pitchFamily="34" charset="0"/>
              </a:rPr>
              <a:t> S</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af</a:t>
            </a: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spc="15" dirty="0">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App</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tion Aw</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d </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dirty="0">
                <a:latin typeface="Arial" panose="020B0604020202020204" pitchFamily="34" charset="0"/>
                <a:ea typeface="Times New Roman" panose="02020603050405020304" pitchFamily="18" charset="0"/>
                <a:cs typeface="Arial" panose="020B0604020202020204" pitchFamily="34" charset="0"/>
              </a:rPr>
              <a:t>ipi</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nt will </a:t>
            </a:r>
            <a:r>
              <a:rPr lang="en-US" sz="2000" spc="-5" dirty="0">
                <a:latin typeface="Arial" panose="020B0604020202020204" pitchFamily="34" charset="0"/>
                <a:ea typeface="Times New Roman" panose="02020603050405020304" pitchFamily="18" charset="0"/>
                <a:cs typeface="Arial" panose="020B0604020202020204" pitchFamily="34" charset="0"/>
              </a:rPr>
              <a:t>rece</a:t>
            </a: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spc="10" dirty="0">
                <a:latin typeface="Arial" panose="020B0604020202020204" pitchFamily="34" charset="0"/>
                <a:ea typeface="Times New Roman" panose="02020603050405020304" pitchFamily="18" charset="0"/>
                <a:cs typeface="Arial" panose="020B0604020202020204" pitchFamily="34" charset="0"/>
              </a:rPr>
              <a:t>v</a:t>
            </a:r>
            <a:r>
              <a:rPr lang="en-US" sz="2000"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 a</a:t>
            </a:r>
            <a:r>
              <a:rPr lang="en-US" sz="2000" dirty="0">
                <a:latin typeface="Arial" panose="020B0604020202020204" pitchFamily="34" charset="0"/>
                <a:ea typeface="Times New Roman" panose="02020603050405020304" pitchFamily="18" charset="0"/>
                <a:cs typeface="Arial" panose="020B0604020202020204" pitchFamily="34" charset="0"/>
              </a:rPr>
              <a:t>n </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w</a:t>
            </a:r>
            <a:r>
              <a:rPr lang="en-US" sz="2000" spc="-5" dirty="0">
                <a:latin typeface="Arial" panose="020B0604020202020204" pitchFamily="34" charset="0"/>
                <a:ea typeface="Times New Roman" panose="02020603050405020304" pitchFamily="18" charset="0"/>
                <a:cs typeface="Arial" panose="020B0604020202020204" pitchFamily="34" charset="0"/>
              </a:rPr>
              <a:t>ar</a:t>
            </a:r>
            <a:r>
              <a:rPr lang="en-US" sz="2000" dirty="0">
                <a:latin typeface="Arial" panose="020B0604020202020204" pitchFamily="34" charset="0"/>
                <a:ea typeface="Times New Roman" panose="02020603050405020304" pitchFamily="18" charset="0"/>
                <a:cs typeface="Arial" panose="020B0604020202020204" pitchFamily="34" charset="0"/>
              </a:rPr>
              <a:t>d</a:t>
            </a:r>
            <a:r>
              <a:rPr lang="en-US" sz="2000" spc="10"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nd wi</a:t>
            </a:r>
            <a:r>
              <a:rPr lang="en-US" sz="2000" spc="15" dirty="0">
                <a:latin typeface="Arial" panose="020B0604020202020204" pitchFamily="34" charset="0"/>
                <a:ea typeface="Times New Roman" panose="02020603050405020304" pitchFamily="18" charset="0"/>
                <a:cs typeface="Arial" panose="020B0604020202020204" pitchFamily="34" charset="0"/>
              </a:rPr>
              <a:t>l</a:t>
            </a:r>
            <a:r>
              <a:rPr lang="en-US" sz="2000" dirty="0">
                <a:latin typeface="Arial" panose="020B0604020202020204" pitchFamily="34" charset="0"/>
                <a:ea typeface="Times New Roman" panose="02020603050405020304" pitchFamily="18" charset="0"/>
                <a:cs typeface="Arial" panose="020B0604020202020204" pitchFamily="34" charset="0"/>
              </a:rPr>
              <a:t>l be</a:t>
            </a:r>
            <a:r>
              <a:rPr lang="en-US" sz="2000" spc="-5" dirty="0">
                <a:latin typeface="Arial" panose="020B0604020202020204" pitchFamily="34" charset="0"/>
                <a:ea typeface="Times New Roman" panose="02020603050405020304" pitchFamily="18" charset="0"/>
                <a:cs typeface="Arial" panose="020B0604020202020204" pitchFamily="34" charset="0"/>
              </a:rPr>
              <a:t> rec</a:t>
            </a:r>
            <a:r>
              <a:rPr lang="en-US" sz="2000" spc="10" dirty="0">
                <a:latin typeface="Arial" panose="020B0604020202020204" pitchFamily="34" charset="0"/>
                <a:ea typeface="Times New Roman" panose="02020603050405020304" pitchFamily="18" charset="0"/>
                <a:cs typeface="Arial" panose="020B0604020202020204" pitchFamily="34" charset="0"/>
              </a:rPr>
              <a:t>o</a:t>
            </a:r>
            <a:r>
              <a:rPr lang="en-US" sz="2000" spc="-10" dirty="0">
                <a:latin typeface="Arial" panose="020B0604020202020204" pitchFamily="34" charset="0"/>
                <a:ea typeface="Times New Roman" panose="02020603050405020304" pitchFamily="18" charset="0"/>
                <a:cs typeface="Arial" panose="020B0604020202020204" pitchFamily="34" charset="0"/>
              </a:rPr>
              <a:t>g</a:t>
            </a:r>
            <a:r>
              <a:rPr lang="en-US" sz="2000" dirty="0">
                <a:latin typeface="Arial" panose="020B0604020202020204" pitchFamily="34" charset="0"/>
                <a:ea typeface="Times New Roman" panose="02020603050405020304" pitchFamily="18" charset="0"/>
                <a:cs typeface="Arial" panose="020B0604020202020204" pitchFamily="34" charset="0"/>
              </a:rPr>
              <a:t>ni</a:t>
            </a:r>
            <a:r>
              <a:rPr lang="en-US" sz="2000" spc="5" dirty="0">
                <a:latin typeface="Arial" panose="020B0604020202020204" pitchFamily="34" charset="0"/>
                <a:ea typeface="Times New Roman" panose="02020603050405020304" pitchFamily="18" charset="0"/>
                <a:cs typeface="Arial" panose="020B0604020202020204" pitchFamily="34" charset="0"/>
              </a:rPr>
              <a:t>z</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d </a:t>
            </a:r>
            <a:r>
              <a:rPr lang="en-US" sz="2000" spc="-5" dirty="0">
                <a:latin typeface="Arial" panose="020B0604020202020204" pitchFamily="34" charset="0"/>
                <a:ea typeface="Times New Roman" panose="02020603050405020304" pitchFamily="18" charset="0"/>
                <a:cs typeface="Arial" panose="020B0604020202020204" pitchFamily="34" charset="0"/>
              </a:rPr>
              <a:t>during the Employee Recognition virtual presentation coming to you in April 2021.</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ts val="1200"/>
              </a:lnSpc>
              <a:spcBef>
                <a:spcPts val="60"/>
              </a:spcBef>
            </a:pPr>
            <a:r>
              <a:rPr lang="en-US" sz="2000" dirty="0">
                <a:latin typeface="Arial" panose="020B0604020202020204" pitchFamily="34" charset="0"/>
                <a:ea typeface="Calibri" panose="020F0502020204030204" pitchFamily="34" charset="0"/>
                <a:cs typeface="Arial" panose="020B0604020202020204" pitchFamily="34" charset="0"/>
              </a:rPr>
              <a:t> </a:t>
            </a:r>
          </a:p>
          <a:p>
            <a:pPr marL="76200" marR="0">
              <a:lnSpc>
                <a:spcPct val="115000"/>
              </a:lnSpc>
              <a:spcBef>
                <a:spcPts val="145"/>
              </a:spcBef>
              <a:spcAft>
                <a:spcPts val="0"/>
              </a:spcAft>
            </a:pPr>
            <a:r>
              <a:rPr lang="en-US" sz="2000" b="1"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NO</a:t>
            </a:r>
            <a:r>
              <a:rPr lang="en-US" sz="2000" b="1"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a:t>
            </a:r>
            <a:r>
              <a:rPr lang="en-US" sz="2000" b="1"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INA</a:t>
            </a:r>
            <a:r>
              <a:rPr lang="en-US" sz="2000" b="1"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a:t>
            </a:r>
            <a:r>
              <a:rPr lang="en-US" sz="2000" b="1"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ION:   </a:t>
            </a:r>
            <a:r>
              <a:rPr lang="en-US" sz="2000" dirty="0">
                <a:latin typeface="Arial" panose="020B0604020202020204" pitchFamily="34" charset="0"/>
                <a:ea typeface="Times New Roman" panose="02020603050405020304" pitchFamily="18" charset="0"/>
                <a:cs typeface="Arial" panose="020B0604020202020204" pitchFamily="34" charset="0"/>
              </a:rPr>
              <a:t>A </a:t>
            </a:r>
            <a:r>
              <a:rPr lang="en-US" sz="2000" spc="-5" dirty="0">
                <a:latin typeface="Arial" panose="020B0604020202020204" pitchFamily="34" charset="0"/>
                <a:ea typeface="Times New Roman" panose="02020603050405020304" pitchFamily="18" charset="0"/>
                <a:cs typeface="Arial" panose="020B0604020202020204" pitchFamily="34" charset="0"/>
              </a:rPr>
              <a:t>rec</a:t>
            </a:r>
            <a:r>
              <a:rPr lang="en-US" sz="2000" dirty="0">
                <a:latin typeface="Arial" panose="020B0604020202020204" pitchFamily="34" charset="0"/>
                <a:ea typeface="Times New Roman" panose="02020603050405020304" pitchFamily="18" charset="0"/>
                <a:cs typeface="Arial" panose="020B0604020202020204" pitchFamily="34" charset="0"/>
              </a:rPr>
              <a:t>omm</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10" dirty="0">
                <a:latin typeface="Arial" panose="020B0604020202020204" pitchFamily="34" charset="0"/>
                <a:ea typeface="Times New Roman" panose="02020603050405020304" pitchFamily="18" charset="0"/>
                <a:cs typeface="Arial" panose="020B0604020202020204" pitchFamily="34" charset="0"/>
              </a:rPr>
              <a:t>d</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tion must be</a:t>
            </a:r>
            <a:r>
              <a:rPr lang="en-US" sz="2000" spc="-5" dirty="0">
                <a:latin typeface="Arial" panose="020B0604020202020204" pitchFamily="34" charset="0"/>
                <a:ea typeface="Times New Roman" panose="02020603050405020304" pitchFamily="18" charset="0"/>
                <a:cs typeface="Arial" panose="020B0604020202020204" pitchFamily="34" charset="0"/>
              </a:rPr>
              <a:t> re</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iv</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d </a:t>
            </a:r>
            <a:r>
              <a:rPr lang="en-US" sz="2000" spc="1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om a</a:t>
            </a:r>
            <a:r>
              <a:rPr lang="en-US" sz="2000" spc="-5" dirty="0">
                <a:latin typeface="Arial" panose="020B0604020202020204" pitchFamily="34" charset="0"/>
                <a:ea typeface="Times New Roman" panose="02020603050405020304" pitchFamily="18" charset="0"/>
                <a:cs typeface="Arial" panose="020B0604020202020204" pitchFamily="34" charset="0"/>
              </a:rPr>
              <a:t> c</a:t>
            </a:r>
            <a:r>
              <a:rPr lang="en-US" sz="2000" spc="10" dirty="0">
                <a:latin typeface="Arial" panose="020B0604020202020204" pitchFamily="34" charset="0"/>
                <a:ea typeface="Times New Roman" panose="02020603050405020304" pitchFamily="18" charset="0"/>
                <a:cs typeface="Arial" panose="020B0604020202020204" pitchFamily="34" charset="0"/>
              </a:rPr>
              <a:t>u</a:t>
            </a:r>
            <a:r>
              <a:rPr lang="en-US" sz="2000" spc="-5" dirty="0">
                <a:latin typeface="Arial" panose="020B0604020202020204" pitchFamily="34" charset="0"/>
                <a:ea typeface="Times New Roman" panose="02020603050405020304" pitchFamily="18" charset="0"/>
                <a:cs typeface="Arial" panose="020B0604020202020204" pitchFamily="34" charset="0"/>
              </a:rPr>
              <a:t>rr</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to</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 O</a:t>
            </a:r>
            <a:r>
              <a:rPr lang="en-US" sz="2000" spc="-5" dirty="0">
                <a:latin typeface="Arial" panose="020B0604020202020204" pitchFamily="34" charset="0"/>
                <a:ea typeface="Times New Roman" panose="02020603050405020304" pitchFamily="18" charset="0"/>
                <a:cs typeface="Arial" panose="020B0604020202020204" pitchFamily="34" charset="0"/>
              </a:rPr>
              <a:t>f</a:t>
            </a:r>
            <a:r>
              <a:rPr lang="en-US" sz="2000" spc="10" dirty="0">
                <a:latin typeface="Arial" panose="020B0604020202020204" pitchFamily="34" charset="0"/>
                <a:ea typeface="Times New Roman" panose="02020603050405020304" pitchFamily="18" charset="0"/>
                <a:cs typeface="Arial" panose="020B0604020202020204" pitchFamily="34" charset="0"/>
              </a:rPr>
              <a:t>f</a:t>
            </a: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spc="-5" dirty="0">
                <a:latin typeface="Arial" panose="020B0604020202020204" pitchFamily="34" charset="0"/>
                <a:ea typeface="Times New Roman" panose="02020603050405020304" pitchFamily="18" charset="0"/>
                <a:cs typeface="Arial" panose="020B0604020202020204" pitchFamily="34" charset="0"/>
              </a:rPr>
              <a:t>cer</a:t>
            </a:r>
            <a:r>
              <a:rPr lang="en-US" sz="2000" dirty="0">
                <a:latin typeface="Arial" panose="020B0604020202020204" pitchFamily="34" charset="0"/>
                <a:ea typeface="Times New Roman" panose="02020603050405020304" pitchFamily="18" charset="0"/>
                <a:cs typeface="Arial" panose="020B0604020202020204" pitchFamily="34" charset="0"/>
              </a:rPr>
              <a:t>, or E</a:t>
            </a:r>
            <a:r>
              <a:rPr lang="en-US" sz="2000" spc="10" dirty="0">
                <a:latin typeface="Arial" panose="020B0604020202020204" pitchFamily="34" charset="0"/>
                <a:ea typeface="Times New Roman" panose="02020603050405020304" pitchFamily="18" charset="0"/>
                <a:cs typeface="Arial" panose="020B0604020202020204" pitchFamily="34" charset="0"/>
              </a:rPr>
              <a:t>x</a:t>
            </a:r>
            <a:r>
              <a:rPr lang="en-US" sz="2000" spc="-5" dirty="0">
                <a:latin typeface="Arial" panose="020B0604020202020204" pitchFamily="34" charset="0"/>
                <a:ea typeface="Times New Roman" panose="02020603050405020304" pitchFamily="18" charset="0"/>
                <a:cs typeface="Arial" panose="020B0604020202020204" pitchFamily="34" charset="0"/>
              </a:rPr>
              <a:t>-</a:t>
            </a:r>
            <a:r>
              <a:rPr lang="en-US" sz="2000" dirty="0">
                <a:latin typeface="Arial" panose="020B0604020202020204" pitchFamily="34" charset="0"/>
                <a:ea typeface="Times New Roman" panose="02020603050405020304" pitchFamily="18" charset="0"/>
                <a:cs typeface="Arial" panose="020B0604020202020204" pitchFamily="34" charset="0"/>
              </a:rPr>
              <a:t>O</a:t>
            </a:r>
            <a:r>
              <a:rPr lang="en-US" sz="2000" spc="-5" dirty="0">
                <a:latin typeface="Arial" panose="020B0604020202020204" pitchFamily="34" charset="0"/>
                <a:ea typeface="Times New Roman" panose="02020603050405020304" pitchFamily="18" charset="0"/>
                <a:cs typeface="Arial" panose="020B0604020202020204" pitchFamily="34" charset="0"/>
              </a:rPr>
              <a:t>ff</a:t>
            </a: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spc="-5" dirty="0">
                <a:latin typeface="Arial" panose="020B0604020202020204" pitchFamily="34" charset="0"/>
                <a:ea typeface="Times New Roman" panose="02020603050405020304" pitchFamily="18" charset="0"/>
                <a:cs typeface="Arial" panose="020B0604020202020204" pitchFamily="34" charset="0"/>
              </a:rPr>
              <a:t>c</a:t>
            </a:r>
            <a:r>
              <a:rPr lang="en-US" sz="2000" dirty="0">
                <a:latin typeface="Arial" panose="020B0604020202020204" pitchFamily="34" charset="0"/>
                <a:ea typeface="Times New Roman" panose="02020603050405020304" pitchFamily="18" charset="0"/>
                <a:cs typeface="Arial" panose="020B0604020202020204" pitchFamily="34" charset="0"/>
              </a:rPr>
              <a:t>io m</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mb</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r</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of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10" dirty="0">
                <a:latin typeface="Arial" panose="020B0604020202020204" pitchFamily="34" charset="0"/>
                <a:ea typeface="Times New Roman" panose="02020603050405020304" pitchFamily="18" charset="0"/>
                <a:cs typeface="Arial" panose="020B0604020202020204" pitchFamily="34" charset="0"/>
              </a:rPr>
              <a:t>h</a:t>
            </a:r>
            <a:r>
              <a:rPr lang="en-US" sz="2000"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af</a:t>
            </a: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spc="1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OUH</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mpl</a:t>
            </a:r>
            <a:r>
              <a:rPr lang="en-US" sz="2000" spc="10" dirty="0">
                <a:latin typeface="Arial" panose="020B0604020202020204" pitchFamily="34" charset="0"/>
                <a:ea typeface="Times New Roman" panose="02020603050405020304" pitchFamily="18" charset="0"/>
                <a:cs typeface="Arial" panose="020B0604020202020204" pitchFamily="34" charset="0"/>
              </a:rPr>
              <a:t>o</a:t>
            </a:r>
            <a:r>
              <a:rPr lang="en-US" sz="2000" spc="-25" dirty="0">
                <a:latin typeface="Arial" panose="020B0604020202020204" pitchFamily="34" charset="0"/>
                <a:ea typeface="Times New Roman" panose="02020603050405020304" pitchFamily="18" charset="0"/>
                <a:cs typeface="Arial" panose="020B0604020202020204" pitchFamily="34" charset="0"/>
              </a:rPr>
              <a:t>y</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s outside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of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the</a:t>
            </a:r>
            <a:r>
              <a:rPr lang="en-US" sz="2000" spc="5" dirty="0">
                <a:latin typeface="Arial" panose="020B0604020202020204" pitchFamily="34" charset="0"/>
                <a:ea typeface="Times New Roman" panose="02020603050405020304" pitchFamily="18" charset="0"/>
                <a:cs typeface="Arial" panose="020B0604020202020204" pitchFamily="34" charset="0"/>
              </a:rPr>
              <a:t> S</a:t>
            </a: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spc="-5" dirty="0">
                <a:latin typeface="Arial" panose="020B0604020202020204" pitchFamily="34" charset="0"/>
                <a:ea typeface="Times New Roman" panose="02020603050405020304" pitchFamily="18" charset="0"/>
                <a:cs typeface="Arial" panose="020B0604020202020204" pitchFamily="34" charset="0"/>
              </a:rPr>
              <a:t>af</a:t>
            </a: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te </a:t>
            </a:r>
            <a:r>
              <a:rPr lang="en-US" sz="2000" spc="-5" dirty="0">
                <a:latin typeface="Arial" panose="020B0604020202020204" pitchFamily="34" charset="0"/>
                <a:ea typeface="Times New Roman" panose="02020603050405020304" pitchFamily="18" charset="0"/>
                <a:cs typeface="Arial" panose="020B0604020202020204" pitchFamily="34" charset="0"/>
              </a:rPr>
              <a:t>ca</a:t>
            </a:r>
            <a:r>
              <a:rPr lang="en-US" sz="2000" dirty="0">
                <a:latin typeface="Arial" panose="020B0604020202020204" pitchFamily="34" charset="0"/>
                <a:ea typeface="Times New Roman" panose="02020603050405020304" pitchFamily="18" charset="0"/>
                <a:cs typeface="Arial" panose="020B0604020202020204" pitchFamily="34" charset="0"/>
              </a:rPr>
              <a:t>n nomin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th</a:t>
            </a:r>
            <a:r>
              <a:rPr lang="en-US" sz="2000" spc="-5" dirty="0">
                <a:latin typeface="Arial" panose="020B0604020202020204" pitchFamily="34" charset="0"/>
                <a:ea typeface="Times New Roman" panose="02020603050405020304" pitchFamily="18" charset="0"/>
                <a:cs typeface="Arial" panose="020B0604020202020204" pitchFamily="34" charset="0"/>
              </a:rPr>
              <a:t>r</a:t>
            </a:r>
            <a:r>
              <a:rPr lang="en-US" sz="2000" dirty="0">
                <a:latin typeface="Arial" panose="020B0604020202020204" pitchFamily="34" charset="0"/>
                <a:ea typeface="Times New Roman" panose="02020603050405020304" pitchFamily="18" charset="0"/>
                <a:cs typeface="Arial" panose="020B0604020202020204" pitchFamily="34" charset="0"/>
              </a:rPr>
              <a:t>o</a:t>
            </a:r>
            <a:r>
              <a:rPr lang="en-US" sz="2000" spc="10" dirty="0">
                <a:latin typeface="Arial" panose="020B0604020202020204" pitchFamily="34" charset="0"/>
                <a:ea typeface="Times New Roman" panose="02020603050405020304" pitchFamily="18" charset="0"/>
                <a:cs typeface="Arial" panose="020B0604020202020204" pitchFamily="34" charset="0"/>
              </a:rPr>
              <a:t>u</a:t>
            </a:r>
            <a:r>
              <a:rPr lang="en-US" sz="2000" spc="-10" dirty="0">
                <a:latin typeface="Arial" panose="020B0604020202020204" pitchFamily="34" charset="0"/>
                <a:ea typeface="Times New Roman" panose="02020603050405020304" pitchFamily="18" charset="0"/>
                <a:cs typeface="Arial" panose="020B0604020202020204" pitchFamily="34" charset="0"/>
              </a:rPr>
              <a:t>g</a:t>
            </a:r>
            <a:r>
              <a:rPr lang="en-US" sz="2000" dirty="0">
                <a:latin typeface="Arial" panose="020B0604020202020204" pitchFamily="34" charset="0"/>
                <a:ea typeface="Times New Roman" panose="02020603050405020304" pitchFamily="18" charset="0"/>
                <a:cs typeface="Arial" panose="020B0604020202020204" pitchFamily="34" charset="0"/>
              </a:rPr>
              <a:t>h th</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ir</a:t>
            </a:r>
            <a:r>
              <a:rPr lang="en-US" sz="2000" spc="-5" dirty="0">
                <a:latin typeface="Arial" panose="020B0604020202020204" pitchFamily="34" charset="0"/>
                <a:ea typeface="Times New Roman" panose="02020603050405020304" pitchFamily="18" charset="0"/>
                <a:cs typeface="Arial" panose="020B0604020202020204" pitchFamily="34" charset="0"/>
              </a:rPr>
              <a:t> re</a:t>
            </a:r>
            <a:r>
              <a:rPr lang="en-US" sz="2000" dirty="0">
                <a:latin typeface="Arial" panose="020B0604020202020204" pitchFamily="34" charset="0"/>
                <a:ea typeface="Times New Roman" panose="02020603050405020304" pitchFamily="18" charset="0"/>
                <a:cs typeface="Arial" panose="020B0604020202020204" pitchFamily="34" charset="0"/>
              </a:rPr>
              <a:t>sp</a:t>
            </a:r>
            <a:r>
              <a:rPr lang="en-US" sz="2000" spc="-5" dirty="0">
                <a:latin typeface="Arial" panose="020B0604020202020204" pitchFamily="34" charset="0"/>
                <a:ea typeface="Times New Roman" panose="02020603050405020304" pitchFamily="18" charset="0"/>
                <a:cs typeface="Arial" panose="020B0604020202020204" pitchFamily="34" charset="0"/>
              </a:rPr>
              <a:t>ec</a:t>
            </a:r>
            <a:r>
              <a:rPr lang="en-US" sz="2000" dirty="0">
                <a:latin typeface="Arial" panose="020B0604020202020204" pitchFamily="34" charset="0"/>
                <a:ea typeface="Times New Roman" panose="02020603050405020304" pitchFamily="18" charset="0"/>
                <a:cs typeface="Arial" panose="020B0604020202020204" pitchFamily="34" charset="0"/>
              </a:rPr>
              <a:t>tive</a:t>
            </a:r>
            <a:r>
              <a:rPr lang="en-US" sz="2000" spc="-5" dirty="0">
                <a:latin typeface="Arial" panose="020B0604020202020204" pitchFamily="34" charset="0"/>
                <a:ea typeface="Times New Roman" panose="02020603050405020304" pitchFamily="18" charset="0"/>
                <a:cs typeface="Arial" panose="020B0604020202020204" pitchFamily="34" charset="0"/>
              </a:rPr>
              <a:t> </a:t>
            </a:r>
            <a:r>
              <a:rPr lang="en-US" sz="2000" spc="5" dirty="0">
                <a:latin typeface="Arial" panose="020B0604020202020204" pitchFamily="34" charset="0"/>
                <a:ea typeface="Times New Roman" panose="02020603050405020304" pitchFamily="18" charset="0"/>
                <a:cs typeface="Arial" panose="020B0604020202020204" pitchFamily="34" charset="0"/>
              </a:rPr>
              <a:t>S</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spc="10" dirty="0">
                <a:latin typeface="Arial" panose="020B0604020202020204" pitchFamily="34" charset="0"/>
                <a:ea typeface="Times New Roman" panose="02020603050405020304" pitchFamily="18" charset="0"/>
                <a:cs typeface="Arial" panose="020B0604020202020204" pitchFamily="34" charset="0"/>
              </a:rPr>
              <a:t>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tor.  On</a:t>
            </a:r>
            <a:r>
              <a:rPr lang="en-US" sz="2000" spc="25" dirty="0">
                <a:latin typeface="Arial" panose="020B0604020202020204" pitchFamily="34" charset="0"/>
                <a:ea typeface="Times New Roman" panose="02020603050405020304" pitchFamily="18" charset="0"/>
                <a:cs typeface="Arial" panose="020B0604020202020204" pitchFamily="34" charset="0"/>
              </a:rPr>
              <a:t>l</a:t>
            </a:r>
            <a:r>
              <a:rPr lang="en-US" sz="2000" dirty="0">
                <a:latin typeface="Arial" panose="020B0604020202020204" pitchFamily="34" charset="0"/>
                <a:ea typeface="Times New Roman" panose="02020603050405020304" pitchFamily="18" charset="0"/>
                <a:cs typeface="Arial" panose="020B0604020202020204" pitchFamily="34" charset="0"/>
              </a:rPr>
              <a:t>y</a:t>
            </a:r>
            <a:r>
              <a:rPr lang="en-US" sz="2000" spc="-25" dirty="0">
                <a:latin typeface="Arial" panose="020B0604020202020204" pitchFamily="34" charset="0"/>
                <a:ea typeface="Times New Roman" panose="02020603050405020304" pitchFamily="18" charset="0"/>
                <a:cs typeface="Arial" panose="020B0604020202020204" pitchFamily="34" charset="0"/>
              </a:rPr>
              <a:t> </a:t>
            </a:r>
            <a:r>
              <a:rPr lang="en-US" sz="2000" u="sng"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one</a:t>
            </a:r>
            <a:r>
              <a:rPr lang="en-US" sz="2000" u="sng"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000" u="sng"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a:t>
            </a:r>
            <a:r>
              <a:rPr lang="en-US" sz="2000" u="sng"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w</a:t>
            </a:r>
            <a:r>
              <a:rPr lang="en-US" sz="2000" u="sng"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a:t>
            </a:r>
            <a:r>
              <a:rPr lang="en-US" sz="2000" u="sng"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r</a:t>
            </a:r>
            <a:r>
              <a:rPr lang="en-US" sz="2000" u="sng"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a:t>
            </a:r>
            <a:r>
              <a:rPr lang="en-US" sz="2000" u="sng" spc="-5"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e</a:t>
            </a:r>
            <a:r>
              <a:rPr lang="en-US" sz="2000" u="sng"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 will be n</a:t>
            </a:r>
            <a:r>
              <a:rPr lang="en-US" sz="2000" spc="-5"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m</a:t>
            </a:r>
            <a:r>
              <a:rPr lang="en-US" sz="2000" spc="-5" dirty="0">
                <a:latin typeface="Arial" panose="020B0604020202020204" pitchFamily="34" charset="0"/>
                <a:ea typeface="Times New Roman" panose="02020603050405020304" pitchFamily="18" charset="0"/>
                <a:cs typeface="Arial" panose="020B0604020202020204" pitchFamily="34" charset="0"/>
              </a:rPr>
              <a:t>e</a:t>
            </a:r>
            <a:r>
              <a:rPr lang="en-US" sz="2000" dirty="0">
                <a:latin typeface="Arial" panose="020B0604020202020204" pitchFamily="34" charset="0"/>
                <a:ea typeface="Times New Roman" panose="02020603050405020304" pitchFamily="18" charset="0"/>
                <a:cs typeface="Arial" panose="020B0604020202020204" pitchFamily="34" charset="0"/>
              </a:rPr>
              <a:t>d.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841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87EE1-43DF-4EAC-BE7E-A416484AAF13}"/>
              </a:ext>
            </a:extLst>
          </p:cNvPr>
          <p:cNvSpPr>
            <a:spLocks noGrp="1"/>
          </p:cNvSpPr>
          <p:nvPr>
            <p:ph idx="1"/>
          </p:nvPr>
        </p:nvSpPr>
        <p:spPr>
          <a:xfrm>
            <a:off x="227012" y="412369"/>
            <a:ext cx="11734800" cy="6308725"/>
          </a:xfrm>
        </p:spPr>
        <p:txBody>
          <a:bodyPr>
            <a:normAutofit fontScale="25000" lnSpcReduction="20000"/>
          </a:bodyPr>
          <a:lstStyle/>
          <a:p>
            <a:pPr marL="0" indent="0">
              <a:buNone/>
            </a:pPr>
            <a:r>
              <a:rPr lang="en-US" sz="11200" b="1" dirty="0"/>
              <a:t>VOLUNTEERS NEEDED: </a:t>
            </a:r>
          </a:p>
          <a:p>
            <a:pPr marL="0" indent="0">
              <a:buNone/>
            </a:pPr>
            <a:endParaRPr lang="en-US" sz="11200" dirty="0"/>
          </a:p>
          <a:p>
            <a:pPr marL="0" indent="0">
              <a:buNone/>
            </a:pPr>
            <a:r>
              <a:rPr lang="en-US" sz="8000" dirty="0"/>
              <a:t>OU Health is seeking volunteers for their upcoming 65+ COVID-19 Vaccine Clinics in January and February. Opportunities to sign up through February. </a:t>
            </a:r>
          </a:p>
          <a:p>
            <a:pPr marL="0" indent="0">
              <a:buNone/>
            </a:pPr>
            <a:endParaRPr lang="en-US" dirty="0"/>
          </a:p>
          <a:p>
            <a:pPr marL="0" indent="0">
              <a:buNone/>
            </a:pPr>
            <a:r>
              <a:rPr lang="en-US" sz="8000" b="1" dirty="0">
                <a:hlinkClick r:id="rId2">
                  <a:extLst>
                    <a:ext uri="{A12FA001-AC4F-418D-AE19-62706E023703}">
                      <ahyp:hlinkClr xmlns:ahyp="http://schemas.microsoft.com/office/drawing/2018/hyperlinkcolor" val="tx"/>
                    </a:ext>
                  </a:extLst>
                </a:hlinkClick>
              </a:rPr>
              <a:t>VOLUNTEER ROLES</a:t>
            </a:r>
            <a:r>
              <a:rPr lang="en-US" sz="8000" dirty="0"/>
              <a:t>:</a:t>
            </a:r>
          </a:p>
          <a:p>
            <a:pPr marL="0" lvl="0" indent="0">
              <a:buNone/>
            </a:pPr>
            <a:r>
              <a:rPr lang="en-US" sz="8000" dirty="0"/>
              <a:t>Clinical Volunteers - College of Medicine: </a:t>
            </a:r>
          </a:p>
          <a:p>
            <a:pPr marL="0" lvl="0" indent="0">
              <a:buNone/>
            </a:pPr>
            <a:r>
              <a:rPr lang="en-US" sz="8000" dirty="0"/>
              <a:t>Vaccinate and monitor patients. The Clinical Volunteers require documented training.</a:t>
            </a:r>
          </a:p>
          <a:p>
            <a:pPr marL="0" lvl="0" indent="0">
              <a:buNone/>
            </a:pPr>
            <a:r>
              <a:rPr lang="en-US" sz="8000" dirty="0"/>
              <a:t>Clinical Volunteers - OU Health: Vaccinate and monitor patients. The Clinical Volunteers require documented training</a:t>
            </a:r>
          </a:p>
          <a:p>
            <a:pPr marL="0" lvl="0" indent="0" fontAlgn="base">
              <a:buNone/>
            </a:pPr>
            <a:r>
              <a:rPr lang="en-US" sz="8000" dirty="0"/>
              <a:t>Administrative: Check in patients via the database system and document their vaccination status.</a:t>
            </a:r>
          </a:p>
          <a:p>
            <a:pPr marL="0" lvl="0" indent="0" fontAlgn="base">
              <a:buNone/>
            </a:pPr>
            <a:r>
              <a:rPr lang="en-US" sz="8000" dirty="0"/>
              <a:t>Runners/Greeters: Support administrative/organization/wayfinding needs during the clinic. </a:t>
            </a:r>
          </a:p>
          <a:p>
            <a:pPr marL="0" lvl="0" indent="0" fontAlgn="base">
              <a:buNone/>
            </a:pPr>
            <a:r>
              <a:rPr lang="en-US" sz="8000" dirty="0"/>
              <a:t>Data Entry: Enter patient information into the Oklahoma State Health Department immunization database (OSIIS). </a:t>
            </a:r>
            <a:r>
              <a:rPr lang="en-US" sz="8000" u="sng" dirty="0"/>
              <a:t>Please note that this role serves remotely and includes a training</a:t>
            </a:r>
            <a:r>
              <a:rPr lang="en-US" sz="8000" dirty="0"/>
              <a:t>.   </a:t>
            </a:r>
            <a:r>
              <a:rPr lang="en-US" dirty="0"/>
              <a:t> </a:t>
            </a:r>
          </a:p>
          <a:p>
            <a:pPr marL="0" indent="0">
              <a:buNone/>
            </a:pPr>
            <a:r>
              <a:rPr lang="en-US" sz="8000" b="1" dirty="0"/>
              <a:t>Please direct questions to Kyli Fitzgerald, OU Physicians, at </a:t>
            </a:r>
            <a:r>
              <a:rPr lang="en-US" sz="8000" b="1" u="sng" dirty="0">
                <a:hlinkClick r:id="rId3">
                  <a:extLst>
                    <a:ext uri="{A12FA001-AC4F-418D-AE19-62706E023703}">
                      <ahyp:hlinkClr xmlns:ahyp="http://schemas.microsoft.com/office/drawing/2018/hyperlinkcolor" val="tx"/>
                    </a:ext>
                  </a:extLst>
                </a:hlinkClick>
              </a:rPr>
              <a:t>Kyli-Fitzgerald@ouhsc.edu</a:t>
            </a:r>
            <a:r>
              <a:rPr lang="en-US" sz="8000" b="1" dirty="0"/>
              <a:t>.</a:t>
            </a:r>
          </a:p>
          <a:p>
            <a:pPr marL="0" indent="0">
              <a:buNone/>
            </a:pPr>
            <a:endParaRPr lang="en-US" sz="3200" b="1" dirty="0"/>
          </a:p>
          <a:p>
            <a:pPr marL="0" indent="0">
              <a:buNone/>
            </a:pPr>
            <a:endParaRPr lang="en-US" dirty="0"/>
          </a:p>
        </p:txBody>
      </p:sp>
      <p:sp>
        <p:nvSpPr>
          <p:cNvPr id="4" name="Title 1">
            <a:extLst>
              <a:ext uri="{FF2B5EF4-FFF2-40B4-BE49-F238E27FC236}">
                <a16:creationId xmlns:a16="http://schemas.microsoft.com/office/drawing/2014/main" id="{4D1DA9C9-4232-42BD-81CC-34DF48C67B99}"/>
              </a:ext>
            </a:extLst>
          </p:cNvPr>
          <p:cNvSpPr txBox="1">
            <a:spLocks/>
          </p:cNvSpPr>
          <p:nvPr/>
        </p:nvSpPr>
        <p:spPr>
          <a:xfrm>
            <a:off x="0" y="25400"/>
            <a:ext cx="10512862" cy="838200"/>
          </a:xfrm>
          <a:prstGeom prst="rect">
            <a:avLst/>
          </a:prstGeom>
        </p:spPr>
        <p:txBody>
          <a:bodyPr>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endParaRPr lang="en-US" sz="4000" b="1" dirty="0">
              <a:solidFill>
                <a:srgbClr val="FFFFFF"/>
              </a:solidFill>
              <a:latin typeface="Calibri" panose="020F0502020204030204" pitchFamily="34" charset="0"/>
            </a:endParaRPr>
          </a:p>
        </p:txBody>
      </p:sp>
      <p:pic>
        <p:nvPicPr>
          <p:cNvPr id="11276" name="Picture 12" descr="Support For New Members – HudUCU">
            <a:extLst>
              <a:ext uri="{FF2B5EF4-FFF2-40B4-BE49-F238E27FC236}">
                <a16:creationId xmlns:a16="http://schemas.microsoft.com/office/drawing/2014/main" id="{59A293F3-06C9-4BFB-A44A-A5AD94B8F6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067"/>
          <a:stretch/>
        </p:blipFill>
        <p:spPr bwMode="auto">
          <a:xfrm>
            <a:off x="6399212" y="304800"/>
            <a:ext cx="4670501" cy="286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794EB-7411-4DEB-9F93-926CA6014D9C}"/>
              </a:ext>
            </a:extLst>
          </p:cNvPr>
          <p:cNvPicPr>
            <a:picLocks noChangeAspect="1"/>
          </p:cNvPicPr>
          <p:nvPr/>
        </p:nvPicPr>
        <p:blipFill rotWithShape="1">
          <a:blip r:embed="rId2"/>
          <a:srcRect l="5312" b="48178"/>
          <a:stretch/>
        </p:blipFill>
        <p:spPr>
          <a:xfrm>
            <a:off x="150812" y="304800"/>
            <a:ext cx="5638800" cy="5486400"/>
          </a:xfrm>
          <a:prstGeom prst="rect">
            <a:avLst/>
          </a:prstGeom>
        </p:spPr>
      </p:pic>
      <p:pic>
        <p:nvPicPr>
          <p:cNvPr id="4" name="Picture 3">
            <a:extLst>
              <a:ext uri="{FF2B5EF4-FFF2-40B4-BE49-F238E27FC236}">
                <a16:creationId xmlns:a16="http://schemas.microsoft.com/office/drawing/2014/main" id="{E5311C25-E385-4D5B-95C2-7754128BFEBC}"/>
              </a:ext>
            </a:extLst>
          </p:cNvPr>
          <p:cNvPicPr>
            <a:picLocks noChangeAspect="1"/>
          </p:cNvPicPr>
          <p:nvPr/>
        </p:nvPicPr>
        <p:blipFill rotWithShape="1">
          <a:blip r:embed="rId2"/>
          <a:srcRect l="5639" t="51822"/>
          <a:stretch/>
        </p:blipFill>
        <p:spPr>
          <a:xfrm>
            <a:off x="5981928" y="298373"/>
            <a:ext cx="6044398" cy="5486400"/>
          </a:xfrm>
          <a:prstGeom prst="rect">
            <a:avLst/>
          </a:prstGeom>
        </p:spPr>
      </p:pic>
      <p:sp>
        <p:nvSpPr>
          <p:cNvPr id="5" name="TextBox 4">
            <a:extLst>
              <a:ext uri="{FF2B5EF4-FFF2-40B4-BE49-F238E27FC236}">
                <a16:creationId xmlns:a16="http://schemas.microsoft.com/office/drawing/2014/main" id="{7CADC695-70E9-47A4-9248-2591A95C1F46}"/>
              </a:ext>
            </a:extLst>
          </p:cNvPr>
          <p:cNvSpPr txBox="1"/>
          <p:nvPr/>
        </p:nvSpPr>
        <p:spPr>
          <a:xfrm>
            <a:off x="2665412" y="6091535"/>
            <a:ext cx="6498895" cy="461665"/>
          </a:xfrm>
          <a:prstGeom prst="rect">
            <a:avLst/>
          </a:prstGeom>
          <a:noFill/>
          <a:ln>
            <a:noFill/>
          </a:ln>
        </p:spPr>
        <p:txBody>
          <a:bodyPr wrap="none" rtlCol="0" anchor="ctr" anchorCtr="1">
            <a:spAutoFit/>
          </a:bodyPr>
          <a:lstStyle/>
          <a:p>
            <a:r>
              <a:rPr lang="en-US" i="1" dirty="0"/>
              <a:t>Collecting Donations through February 5th</a:t>
            </a:r>
          </a:p>
        </p:txBody>
      </p:sp>
    </p:spTree>
    <p:extLst>
      <p:ext uri="{BB962C8B-B14F-4D97-AF65-F5344CB8AC3E}">
        <p14:creationId xmlns:p14="http://schemas.microsoft.com/office/powerpoint/2010/main" val="37540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ECFB89-2328-4D57-BF3E-8BC7BDE29845}"/>
              </a:ext>
            </a:extLst>
          </p:cNvPr>
          <p:cNvGrpSpPr/>
          <p:nvPr/>
        </p:nvGrpSpPr>
        <p:grpSpPr>
          <a:xfrm>
            <a:off x="150812" y="152400"/>
            <a:ext cx="11887200" cy="6400800"/>
            <a:chOff x="150812" y="152400"/>
            <a:chExt cx="11887200" cy="6400800"/>
          </a:xfrm>
        </p:grpSpPr>
        <p:pic>
          <p:nvPicPr>
            <p:cNvPr id="6146" name="Picture 21" descr="A close up of a sign&#10;&#10;Description automatically generated">
              <a:extLst>
                <a:ext uri="{FF2B5EF4-FFF2-40B4-BE49-F238E27FC236}">
                  <a16:creationId xmlns:a16="http://schemas.microsoft.com/office/drawing/2014/main" id="{862CC81B-CE9E-4A50-B817-18860CD16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7" y="152400"/>
              <a:ext cx="5619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0944FF6-ACE5-4CD6-B262-AA7BF2C77C9C}"/>
                </a:ext>
              </a:extLst>
            </p:cNvPr>
            <p:cNvSpPr/>
            <p:nvPr/>
          </p:nvSpPr>
          <p:spPr>
            <a:xfrm>
              <a:off x="150812" y="1447800"/>
              <a:ext cx="11887200" cy="4508927"/>
            </a:xfrm>
            <a:prstGeom prst="rect">
              <a:avLst/>
            </a:prstGeom>
          </p:spPr>
          <p:txBody>
            <a:bodyPr wrap="square">
              <a:spAutoFit/>
            </a:bodyPr>
            <a:lstStyle/>
            <a:p>
              <a:pPr marL="91440" marR="88900">
                <a:spcBef>
                  <a:spcPts val="0"/>
                </a:spcBef>
                <a:spcAft>
                  <a:spcPts val="0"/>
                </a:spcAft>
              </a:pPr>
              <a:r>
                <a:rPr lang="en-US" sz="2000" b="1" dirty="0">
                  <a:solidFill>
                    <a:srgbClr val="333333"/>
                  </a:solidFill>
                  <a:latin typeface="Calibri Light" panose="020F0302020204030204" pitchFamily="34" charset="0"/>
                  <a:ea typeface="MS PGothic" panose="020B0600070205080204" pitchFamily="34" charset="-128"/>
                </a:rPr>
                <a:t>The OU HR Learning and Organizational Development Team (L&amp;OD) is offering some really great resources via our online platform! These online classes are not only tailored to fit our remote working situation, but some of them also address our current world events involving COVID-19.</a:t>
              </a:r>
              <a:endParaRPr lang="en-US" sz="2000" dirty="0">
                <a:latin typeface="Calibri" panose="020F0502020204030204" pitchFamily="34" charset="0"/>
                <a:ea typeface="MS PGothic" panose="020B0600070205080204" pitchFamily="34" charset="-128"/>
              </a:endParaRPr>
            </a:p>
            <a:p>
              <a:pPr marL="91440" marR="91440">
                <a:spcBef>
                  <a:spcPts val="600"/>
                </a:spcBef>
                <a:spcAft>
                  <a:spcPts val="0"/>
                </a:spcAft>
              </a:pPr>
              <a:endParaRPr lang="en-US" sz="1000" b="1" dirty="0">
                <a:solidFill>
                  <a:srgbClr val="333333"/>
                </a:solidFill>
                <a:latin typeface="Calibri Light" panose="020F0302020204030204" pitchFamily="34" charset="0"/>
                <a:ea typeface="MS PGothic" panose="020B0600070205080204" pitchFamily="34" charset="-128"/>
              </a:endParaRPr>
            </a:p>
            <a:p>
              <a:pPr marL="91440" marR="91440">
                <a:spcBef>
                  <a:spcPts val="600"/>
                </a:spcBef>
                <a:spcAft>
                  <a:spcPts val="0"/>
                </a:spcAft>
              </a:pPr>
              <a:r>
                <a:rPr lang="en-US" sz="2000" b="1" dirty="0">
                  <a:solidFill>
                    <a:srgbClr val="333333"/>
                  </a:solidFill>
                  <a:latin typeface="Calibri Light" panose="020F0302020204030204" pitchFamily="34" charset="0"/>
                  <a:ea typeface="MS PGothic" panose="020B0600070205080204" pitchFamily="34" charset="-128"/>
                </a:rPr>
                <a:t>Visit the OU Training Calendar and click on the Online tab to see all the available classes. All classes are shown for the campus on which you normally work. </a:t>
              </a:r>
              <a:r>
                <a:rPr lang="en-US" sz="2000" b="1" u="sng" dirty="0">
                  <a:solidFill>
                    <a:srgbClr val="0563C1"/>
                  </a:solidFill>
                  <a:latin typeface="Calibri Light" panose="020F0302020204030204" pitchFamily="34" charset="0"/>
                  <a:ea typeface="MS PGothic" panose="020B0600070205080204" pitchFamily="34" charset="-128"/>
                  <a:hlinkClick r:id="rId4"/>
                </a:rPr>
                <a:t>apps.hr.ou.edu/</a:t>
              </a:r>
              <a:r>
                <a:rPr lang="en-US" sz="2000" b="1" u="sng" dirty="0" err="1">
                  <a:solidFill>
                    <a:srgbClr val="0563C1"/>
                  </a:solidFill>
                  <a:latin typeface="Calibri Light" panose="020F0302020204030204" pitchFamily="34" charset="0"/>
                  <a:ea typeface="MS PGothic" panose="020B0600070205080204" pitchFamily="34" charset="-128"/>
                  <a:hlinkClick r:id="rId4"/>
                </a:rPr>
                <a:t>ClassCalendar</a:t>
              </a:r>
              <a:endParaRPr lang="en-US" sz="2000" b="1" u="sng" dirty="0">
                <a:solidFill>
                  <a:srgbClr val="0563C1"/>
                </a:solidFill>
                <a:latin typeface="Calibri Light" panose="020F0302020204030204" pitchFamily="34" charset="0"/>
                <a:ea typeface="MS PGothic" panose="020B0600070205080204" pitchFamily="34" charset="-128"/>
              </a:endParaRPr>
            </a:p>
            <a:p>
              <a:pPr marL="91440" marR="91440">
                <a:spcBef>
                  <a:spcPts val="600"/>
                </a:spcBef>
                <a:spcAft>
                  <a:spcPts val="0"/>
                </a:spcAft>
              </a:pPr>
              <a:endParaRPr lang="en-US" b="1" u="sng" dirty="0">
                <a:solidFill>
                  <a:srgbClr val="0563C1"/>
                </a:solidFill>
                <a:latin typeface="Calibri Light" panose="020F0302020204030204" pitchFamily="34" charset="0"/>
                <a:ea typeface="MS PGothic" panose="020B0600070205080204" pitchFamily="34" charset="-128"/>
              </a:endParaRPr>
            </a:p>
            <a:p>
              <a:pPr marL="91440" marR="91440">
                <a:spcBef>
                  <a:spcPts val="600"/>
                </a:spcBef>
                <a:spcAft>
                  <a:spcPts val="0"/>
                </a:spcAft>
              </a:pPr>
              <a:r>
                <a:rPr lang="en-US" sz="1800" dirty="0">
                  <a:solidFill>
                    <a:schemeClr val="bg1"/>
                  </a:solidFill>
                  <a:latin typeface="Calibri Light" panose="020F0302020204030204" pitchFamily="34" charset="0"/>
                  <a:ea typeface="MS PGothic" panose="020B0600070205080204" pitchFamily="34" charset="-128"/>
                </a:rPr>
                <a:t>Check out some of their current classes:</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Emotional Intelligence (part 1 and 2)		</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Employee Engagement: Fundamentals, Impact, and Strategies</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Effective Delegation (Part 1) Delegating vs Abdicating </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Employee Engagement:  5 Generations in the Workplace</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Health Conflict I:  Disagree in a Healthy Manner</a:t>
              </a:r>
              <a:endParaRPr lang="en-US" sz="1800" dirty="0">
                <a:latin typeface="Calibri" panose="020F0502020204030204" pitchFamily="34" charset="0"/>
                <a:ea typeface="MS PGothic" panose="020B0600070205080204" pitchFamily="34" charset="-128"/>
              </a:endParaRPr>
            </a:p>
          </p:txBody>
        </p:sp>
        <p:sp>
          <p:nvSpPr>
            <p:cNvPr id="6" name="Content Placeholder 3">
              <a:extLst>
                <a:ext uri="{FF2B5EF4-FFF2-40B4-BE49-F238E27FC236}">
                  <a16:creationId xmlns:a16="http://schemas.microsoft.com/office/drawing/2014/main" id="{A7B7A7DB-1E79-4117-A4DE-C747290FF77C}"/>
                </a:ext>
              </a:extLst>
            </p:cNvPr>
            <p:cNvSpPr txBox="1">
              <a:spLocks/>
            </p:cNvSpPr>
            <p:nvPr/>
          </p:nvSpPr>
          <p:spPr>
            <a:xfrm>
              <a:off x="6399212" y="3495697"/>
              <a:ext cx="5308600" cy="3057503"/>
            </a:xfrm>
            <a:prstGeom prst="rect">
              <a:avLst/>
            </a:prstGeom>
            <a:ln w="25400">
              <a:solidFill>
                <a:schemeClr val="bg1"/>
              </a:solidFill>
            </a:ln>
          </p:spPr>
          <p:txBody>
            <a:bodyPr>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600" b="1" u="sng" dirty="0">
                  <a:solidFill>
                    <a:schemeClr val="bg1"/>
                  </a:solidFill>
                </a:rPr>
                <a:t>Linked In Learning: On-Demand Learning</a:t>
              </a:r>
            </a:p>
            <a:p>
              <a:pPr marL="0" indent="0">
                <a:buFont typeface="Arial" pitchFamily="34" charset="0"/>
                <a:buNone/>
              </a:pPr>
              <a:r>
                <a:rPr lang="en-US" sz="1600" dirty="0">
                  <a:hlinkClick r:id="rId5"/>
                </a:rPr>
                <a:t>https://hr.ou.edu/Employees/Career-Development/Learning-Development</a:t>
              </a:r>
              <a:endParaRPr lang="en-US" sz="1600" dirty="0"/>
            </a:p>
            <a:p>
              <a:pPr marL="0" indent="0">
                <a:buFont typeface="Arial" pitchFamily="34" charset="0"/>
                <a:buNone/>
              </a:pPr>
              <a:r>
                <a:rPr lang="en-US" sz="2000" dirty="0"/>
                <a:t> </a:t>
              </a:r>
            </a:p>
            <a:p>
              <a:pPr marL="0" indent="0">
                <a:buFont typeface="Arial" pitchFamily="34" charset="0"/>
                <a:buNone/>
              </a:pPr>
              <a:endParaRPr lang="en-US" dirty="0"/>
            </a:p>
            <a:p>
              <a:pPr marL="0" indent="0">
                <a:buFont typeface="Arial" pitchFamily="34" charset="0"/>
                <a:buNone/>
              </a:pPr>
              <a:r>
                <a:rPr lang="en-US" sz="1600" b="1" dirty="0"/>
                <a:t>Issues:</a:t>
              </a:r>
            </a:p>
            <a:p>
              <a:pPr marL="0" indent="0">
                <a:buFont typeface="Arial" pitchFamily="34" charset="0"/>
                <a:buNone/>
              </a:pPr>
              <a:r>
                <a:rPr lang="en-US" sz="1600" dirty="0">
                  <a:hlinkClick r:id="rId6"/>
                </a:rPr>
                <a:t>servicedesk@ouhsc.edu</a:t>
              </a:r>
              <a:r>
                <a:rPr lang="en-US" sz="1600" dirty="0"/>
                <a:t> </a:t>
              </a:r>
              <a:endParaRPr lang="en-US" sz="2400" dirty="0"/>
            </a:p>
          </p:txBody>
        </p:sp>
        <p:pic>
          <p:nvPicPr>
            <p:cNvPr id="7" name="Picture 6">
              <a:extLst>
                <a:ext uri="{FF2B5EF4-FFF2-40B4-BE49-F238E27FC236}">
                  <a16:creationId xmlns:a16="http://schemas.microsoft.com/office/drawing/2014/main" id="{7B39337F-B4B9-4CF3-8444-8DAAA5F3F013}"/>
                </a:ext>
              </a:extLst>
            </p:cNvPr>
            <p:cNvPicPr>
              <a:picLocks noChangeAspect="1"/>
            </p:cNvPicPr>
            <p:nvPr/>
          </p:nvPicPr>
          <p:blipFill>
            <a:blip r:embed="rId7"/>
            <a:stretch>
              <a:fillRect/>
            </a:stretch>
          </p:blipFill>
          <p:spPr>
            <a:xfrm>
              <a:off x="9447212" y="4495800"/>
              <a:ext cx="1752318" cy="1971358"/>
            </a:xfrm>
            <a:prstGeom prst="rect">
              <a:avLst/>
            </a:prstGeom>
            <a:noFill/>
            <a:ln w="22225">
              <a:solidFill>
                <a:schemeClr val="tx1"/>
              </a:solidFill>
            </a:ln>
          </p:spPr>
        </p:pic>
      </p:grpSp>
    </p:spTree>
    <p:extLst>
      <p:ext uri="{BB962C8B-B14F-4D97-AF65-F5344CB8AC3E}">
        <p14:creationId xmlns:p14="http://schemas.microsoft.com/office/powerpoint/2010/main" val="22462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OU&#10;Diversity equity and inclusion.&#10;The university of Oklahoma.&#10;OU stands. ">
            <a:extLst>
              <a:ext uri="{FF2B5EF4-FFF2-40B4-BE49-F238E27FC236}">
                <a16:creationId xmlns:a16="http://schemas.microsoft.com/office/drawing/2014/main" id="{4A405315-D73E-486B-983D-7C444313ECC2}"/>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98102" y="149320"/>
            <a:ext cx="5781837" cy="93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elebrating Black History Month">
            <a:extLst>
              <a:ext uri="{FF2B5EF4-FFF2-40B4-BE49-F238E27FC236}">
                <a16:creationId xmlns:a16="http://schemas.microsoft.com/office/drawing/2014/main" id="{DAD5C6E0-A9BF-4691-8911-FC8DF4740C3A}"/>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858211" y="0"/>
            <a:ext cx="3330614" cy="355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1089A2E-BFF7-4256-8740-27C5616F28E7}"/>
              </a:ext>
            </a:extLst>
          </p:cNvPr>
          <p:cNvSpPr/>
          <p:nvPr/>
        </p:nvSpPr>
        <p:spPr>
          <a:xfrm>
            <a:off x="298102" y="2982252"/>
            <a:ext cx="4625736" cy="3724096"/>
          </a:xfrm>
          <a:prstGeom prst="rect">
            <a:avLst/>
          </a:prstGeom>
        </p:spPr>
        <p:txBody>
          <a:bodyPr wrap="square">
            <a:spAutoFit/>
          </a:bodyPr>
          <a:lstStyle/>
          <a:p>
            <a:r>
              <a:rPr lang="en-US" sz="2000" b="1" i="1" dirty="0">
                <a:solidFill>
                  <a:srgbClr val="5A555A"/>
                </a:solidFill>
                <a:latin typeface="Arial" panose="020B0604020202020204" pitchFamily="34" charset="0"/>
                <a:ea typeface="Times New Roman" panose="02020603050405020304" pitchFamily="18" charset="0"/>
                <a:cs typeface="Arial" panose="020B0604020202020204" pitchFamily="34" charset="0"/>
              </a:rPr>
              <a:t>Black History Month Events</a:t>
            </a:r>
            <a:endParaRPr lang="en-US" sz="2000" b="1" i="1" dirty="0">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5A555A"/>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5A555A"/>
                </a:solidFill>
                <a:latin typeface="Arial" panose="020B0604020202020204" pitchFamily="34" charset="0"/>
                <a:ea typeface="Times New Roman" panose="02020603050405020304" pitchFamily="18" charset="0"/>
                <a:cs typeface="Arial" panose="020B0604020202020204" pitchFamily="34" charset="0"/>
              </a:rPr>
              <a:t>Book Drive - All Month </a:t>
            </a: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5A555A"/>
                </a:solidFill>
                <a:latin typeface="Arial" panose="020B0604020202020204" pitchFamily="34" charset="0"/>
                <a:ea typeface="Times New Roman" panose="02020603050405020304" pitchFamily="18" charset="0"/>
                <a:cs typeface="Arial" panose="020B0604020202020204" pitchFamily="34" charset="0"/>
              </a:rPr>
              <a:t>We are collecting books for local elementary schools. To participate, bring your book to one of our drop-off locations</a:t>
            </a: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5A555A"/>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5A555A"/>
                </a:solidFill>
                <a:latin typeface="Arial" panose="020B0604020202020204" pitchFamily="34" charset="0"/>
                <a:ea typeface="Times New Roman" panose="02020603050405020304" pitchFamily="18" charset="0"/>
                <a:cs typeface="Arial" panose="020B0604020202020204" pitchFamily="34" charset="0"/>
              </a:rPr>
              <a:t>HSC Campus collection boxes</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5A555A"/>
                </a:solidFill>
                <a:latin typeface="Arial" panose="020B0604020202020204" pitchFamily="34" charset="0"/>
                <a:ea typeface="Times New Roman" panose="02020603050405020304" pitchFamily="18" charset="0"/>
                <a:cs typeface="Arial" panose="020B0604020202020204" pitchFamily="34" charset="0"/>
              </a:rPr>
              <a:t>Student Union, First Floor</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5A555A"/>
                </a:solidFill>
                <a:latin typeface="Arial" panose="020B0604020202020204" pitchFamily="34" charset="0"/>
                <a:ea typeface="Times New Roman" panose="02020603050405020304" pitchFamily="18" charset="0"/>
                <a:cs typeface="Arial" panose="020B0604020202020204" pitchFamily="34" charset="0"/>
              </a:rPr>
              <a:t>Bird Library, Second Floor Circulation Desk</a:t>
            </a:r>
          </a:p>
        </p:txBody>
      </p:sp>
      <p:sp>
        <p:nvSpPr>
          <p:cNvPr id="3" name="Rectangle 2">
            <a:extLst>
              <a:ext uri="{FF2B5EF4-FFF2-40B4-BE49-F238E27FC236}">
                <a16:creationId xmlns:a16="http://schemas.microsoft.com/office/drawing/2014/main" id="{F49B95EE-712D-4838-9CFE-F1BDFF27BCB8}"/>
              </a:ext>
            </a:extLst>
          </p:cNvPr>
          <p:cNvSpPr/>
          <p:nvPr/>
        </p:nvSpPr>
        <p:spPr>
          <a:xfrm>
            <a:off x="5116493" y="3276600"/>
            <a:ext cx="5407025" cy="3293209"/>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Feb. 10</a:t>
            </a:r>
            <a:endParaRPr lang="en-US" sz="1600" dirty="0">
              <a:solidFill>
                <a:schemeClr val="bg1"/>
              </a:solidFill>
              <a:latin typeface="Arial" panose="020B0604020202020204" pitchFamily="34" charset="0"/>
              <a:cs typeface="Arial" panose="020B0604020202020204" pitchFamily="34" charset="0"/>
            </a:endParaRPr>
          </a:p>
          <a:p>
            <a:pPr lvl="0"/>
            <a:r>
              <a:rPr lang="en-US" sz="1600" dirty="0">
                <a:solidFill>
                  <a:schemeClr val="bg1"/>
                </a:solidFill>
                <a:latin typeface="Arial" panose="020B0604020202020204" pitchFamily="34" charset="0"/>
                <a:cs typeface="Arial" panose="020B0604020202020204" pitchFamily="34" charset="0"/>
              </a:rPr>
              <a:t>Noon - 1 p.m. | </a:t>
            </a:r>
            <a:r>
              <a:rPr lang="en-US" sz="1600" dirty="0" err="1">
                <a:solidFill>
                  <a:schemeClr val="bg1"/>
                </a:solidFill>
                <a:latin typeface="Arial" panose="020B0604020202020204" pitchFamily="34" charset="0"/>
                <a:cs typeface="Arial" panose="020B0604020202020204" pitchFamily="34" charset="0"/>
              </a:rPr>
              <a:t>WeAre</a:t>
            </a:r>
            <a:r>
              <a:rPr lang="en-US" sz="1600" dirty="0">
                <a:solidFill>
                  <a:schemeClr val="bg1"/>
                </a:solidFill>
                <a:latin typeface="Arial" panose="020B0604020202020204" pitchFamily="34" charset="0"/>
                <a:cs typeface="Arial" panose="020B0604020202020204" pitchFamily="34" charset="0"/>
              </a:rPr>
              <a:t> Webinar – Exploring Black American Sign Language (ASL). </a:t>
            </a:r>
            <a:r>
              <a:rPr lang="en-US" sz="1600"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Sign up here.</a:t>
            </a:r>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  </a:t>
            </a:r>
          </a:p>
          <a:p>
            <a:r>
              <a:rPr lang="en-US" sz="1600" b="1" dirty="0">
                <a:solidFill>
                  <a:schemeClr val="bg1"/>
                </a:solidFill>
                <a:latin typeface="Arial" panose="020B0604020202020204" pitchFamily="34" charset="0"/>
                <a:cs typeface="Arial" panose="020B0604020202020204" pitchFamily="34" charset="0"/>
              </a:rPr>
              <a:t>Feb. 23</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Noon – 1 p.m. | Culture &amp; Conversations: Launching an initiative to explore the long-term impact of the pandemic and social unrest on the health of African Americans in the community. </a:t>
            </a:r>
            <a:r>
              <a:rPr lang="en-US" sz="1600" u="sng"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Sign up here</a:t>
            </a:r>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 </a:t>
            </a:r>
          </a:p>
          <a:p>
            <a:r>
              <a:rPr lang="en-US" sz="1600" b="1" dirty="0">
                <a:solidFill>
                  <a:schemeClr val="bg1"/>
                </a:solidFill>
                <a:latin typeface="Arial" panose="020B0604020202020204" pitchFamily="34" charset="0"/>
                <a:cs typeface="Arial" panose="020B0604020202020204" pitchFamily="34" charset="0"/>
              </a:rPr>
              <a:t>Feb. 25 - Signature Event</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Noon – 1 p.m. | Historical Medical Trauma &amp; Uncovering Cultural Mistrust. </a:t>
            </a:r>
            <a:r>
              <a:rPr lang="en-US" sz="1600" u="sng"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Sign up here.</a:t>
            </a:r>
            <a:r>
              <a:rPr lang="en-US"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A9AD12E-5A3D-429A-A585-54998D6B8B2A}"/>
              </a:ext>
            </a:extLst>
          </p:cNvPr>
          <p:cNvGraphicFramePr>
            <a:graphicFrameLocks noGrp="1"/>
          </p:cNvGraphicFramePr>
          <p:nvPr>
            <p:extLst>
              <p:ext uri="{D42A27DB-BD31-4B8C-83A1-F6EECF244321}">
                <p14:modId xmlns:p14="http://schemas.microsoft.com/office/powerpoint/2010/main" val="2922083878"/>
              </p:ext>
            </p:extLst>
          </p:nvPr>
        </p:nvGraphicFramePr>
        <p:xfrm>
          <a:off x="150812" y="830910"/>
          <a:ext cx="8943713" cy="2042160"/>
        </p:xfrm>
        <a:graphic>
          <a:graphicData uri="http://schemas.openxmlformats.org/drawingml/2006/table">
            <a:tbl>
              <a:tblPr firstRow="1" firstCol="1" bandRow="1"/>
              <a:tblGrid>
                <a:gridCol w="8943713">
                  <a:extLst>
                    <a:ext uri="{9D8B030D-6E8A-4147-A177-3AD203B41FA5}">
                      <a16:colId xmlns:a16="http://schemas.microsoft.com/office/drawing/2014/main" val="4128698366"/>
                    </a:ext>
                  </a:extLst>
                </a:gridCol>
              </a:tblGrid>
              <a:tr h="307210">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95250" marR="190500" marT="95250" marB="9525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56116620"/>
                  </a:ext>
                </a:extLst>
              </a:tr>
              <a:tr h="1603941">
                <a:tc>
                  <a:txBody>
                    <a:bodyPr/>
                    <a:lstStyle/>
                    <a:p>
                      <a:pPr marL="0" marR="0">
                        <a:spcBef>
                          <a:spcPts val="0"/>
                        </a:spcBef>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February is Black History Month and we invite you to joins us as we celebrate, explore, and learn about Black History. We have several events, including a Signature webinar on Feb. 25, titled </a:t>
                      </a:r>
                      <a:r>
                        <a:rPr lang="en-US" sz="1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Historical Medical Trauma &amp; Understanding Cultural Mistrust.</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addition to events celebrating Black History, we will hold our regular education, advocacy and awareness programs with the </a:t>
                      </a:r>
                      <a:r>
                        <a:rPr lang="en-US" sz="1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Diversity Ally Series, DACA &amp; Undocumented Webinar and an Employee Resource Group Mixer.</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190500" marT="95250" marB="95250">
                    <a:lnL>
                      <a:noFill/>
                    </a:lnL>
                    <a:lnR>
                      <a:noFill/>
                    </a:lnR>
                    <a:lnT>
                      <a:noFill/>
                    </a:lnT>
                    <a:lnB>
                      <a:noFill/>
                    </a:lnB>
                  </a:tcPr>
                </a:tc>
                <a:extLst>
                  <a:ext uri="{0D108BD9-81ED-4DB2-BD59-A6C34878D82A}">
                    <a16:rowId xmlns:a16="http://schemas.microsoft.com/office/drawing/2014/main" val="211436697"/>
                  </a:ext>
                </a:extLst>
              </a:tr>
            </a:tbl>
          </a:graphicData>
        </a:graphic>
      </p:graphicFrame>
      <p:sp>
        <p:nvSpPr>
          <p:cNvPr id="8" name="Rectangle 7">
            <a:extLst>
              <a:ext uri="{FF2B5EF4-FFF2-40B4-BE49-F238E27FC236}">
                <a16:creationId xmlns:a16="http://schemas.microsoft.com/office/drawing/2014/main" id="{C60C6A2E-763C-4EB7-AE7C-8418AE75DA14}"/>
              </a:ext>
            </a:extLst>
          </p:cNvPr>
          <p:cNvSpPr/>
          <p:nvPr/>
        </p:nvSpPr>
        <p:spPr>
          <a:xfrm>
            <a:off x="6285583" y="616292"/>
            <a:ext cx="2308389" cy="461665"/>
          </a:xfrm>
          <a:prstGeom prst="rect">
            <a:avLst/>
          </a:prstGeom>
        </p:spPr>
        <p:txBody>
          <a:bodyPr wrap="none">
            <a:spAutoFit/>
          </a:bodyPr>
          <a:lstStyle/>
          <a:p>
            <a:r>
              <a:rPr lang="en-US" dirty="0">
                <a:solidFill>
                  <a:schemeClr val="bg1"/>
                </a:solidFill>
                <a:latin typeface="Calibri" panose="020F0502020204030204" pitchFamily="34" charset="0"/>
                <a:ea typeface="Calibri" panose="020F0502020204030204" pitchFamily="34" charset="0"/>
              </a:rPr>
              <a:t>ou.edu/diversity </a:t>
            </a:r>
            <a:endParaRPr lang="en-US" dirty="0">
              <a:solidFill>
                <a:schemeClr val="bg1"/>
              </a:solidFill>
            </a:endParaRPr>
          </a:p>
        </p:txBody>
      </p:sp>
    </p:spTree>
    <p:extLst>
      <p:ext uri="{BB962C8B-B14F-4D97-AF65-F5344CB8AC3E}">
        <p14:creationId xmlns:p14="http://schemas.microsoft.com/office/powerpoint/2010/main" val="213103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ogressive Commercial: Find out are the actors in the Progressive  Insurance commercial">
            <a:extLst>
              <a:ext uri="{FF2B5EF4-FFF2-40B4-BE49-F238E27FC236}">
                <a16:creationId xmlns:a16="http://schemas.microsoft.com/office/drawing/2014/main" id="{4160947D-AD62-41CA-B7C7-D84C73EAA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4" r="4911" b="7183"/>
          <a:stretch/>
        </p:blipFill>
        <p:spPr bwMode="auto">
          <a:xfrm>
            <a:off x="1041399" y="304800"/>
            <a:ext cx="10106024" cy="5408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428131-A906-40D1-9B02-B2ED8AFE74DE}"/>
              </a:ext>
            </a:extLst>
          </p:cNvPr>
          <p:cNvSpPr txBox="1"/>
          <p:nvPr/>
        </p:nvSpPr>
        <p:spPr>
          <a:xfrm>
            <a:off x="357905" y="5791200"/>
            <a:ext cx="11473013" cy="584775"/>
          </a:xfrm>
          <a:prstGeom prst="rect">
            <a:avLst/>
          </a:prstGeom>
          <a:noFill/>
          <a:ln>
            <a:noFill/>
          </a:ln>
        </p:spPr>
        <p:txBody>
          <a:bodyPr wrap="none" rtlCol="0" anchor="ctr" anchorCtr="1">
            <a:spAutoFit/>
          </a:bodyPr>
          <a:lstStyle/>
          <a:p>
            <a:r>
              <a:rPr lang="en-US" sz="3200" i="1" dirty="0">
                <a:latin typeface="Aharoni" panose="02010803020104030203" pitchFamily="2" charset="-79"/>
                <a:cs typeface="Aharoni" panose="02010803020104030203" pitchFamily="2" charset="-79"/>
              </a:rPr>
              <a:t>“Ok, this is your mute button… who wants to try it first?”  </a:t>
            </a:r>
          </a:p>
        </p:txBody>
      </p:sp>
    </p:spTree>
    <p:extLst>
      <p:ext uri="{BB962C8B-B14F-4D97-AF65-F5344CB8AC3E}">
        <p14:creationId xmlns:p14="http://schemas.microsoft.com/office/powerpoint/2010/main" val="121451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D09E1-7B12-4D0A-8BE2-41F72CBC3ED8}"/>
              </a:ext>
            </a:extLst>
          </p:cNvPr>
          <p:cNvPicPr>
            <a:picLocks noChangeAspect="1"/>
          </p:cNvPicPr>
          <p:nvPr/>
        </p:nvPicPr>
        <p:blipFill rotWithShape="1">
          <a:blip r:embed="rId2"/>
          <a:srcRect l="21868" t="52314" r="60628" b="4155"/>
          <a:stretch/>
        </p:blipFill>
        <p:spPr>
          <a:xfrm>
            <a:off x="227012" y="213934"/>
            <a:ext cx="8725566" cy="6509816"/>
          </a:xfrm>
          <a:prstGeom prst="rect">
            <a:avLst/>
          </a:prstGeom>
        </p:spPr>
      </p:pic>
      <p:pic>
        <p:nvPicPr>
          <p:cNvPr id="2" name="Picture 1">
            <a:extLst>
              <a:ext uri="{FF2B5EF4-FFF2-40B4-BE49-F238E27FC236}">
                <a16:creationId xmlns:a16="http://schemas.microsoft.com/office/drawing/2014/main" id="{6313EDE0-CF5D-40F7-9F2F-73FB3F048AFB}"/>
              </a:ext>
            </a:extLst>
          </p:cNvPr>
          <p:cNvPicPr>
            <a:picLocks noChangeAspect="1"/>
          </p:cNvPicPr>
          <p:nvPr/>
        </p:nvPicPr>
        <p:blipFill rotWithShape="1">
          <a:blip r:embed="rId3"/>
          <a:srcRect l="21868" t="57563" r="60628" b="16516"/>
          <a:stretch/>
        </p:blipFill>
        <p:spPr>
          <a:xfrm>
            <a:off x="4886469" y="98836"/>
            <a:ext cx="7204204" cy="3200400"/>
          </a:xfrm>
          <a:prstGeom prst="rect">
            <a:avLst/>
          </a:prstGeom>
        </p:spPr>
      </p:pic>
      <p:pic>
        <p:nvPicPr>
          <p:cNvPr id="8197" name="Picture 7" descr="image003">
            <a:extLst>
              <a:ext uri="{FF2B5EF4-FFF2-40B4-BE49-F238E27FC236}">
                <a16:creationId xmlns:a16="http://schemas.microsoft.com/office/drawing/2014/main" id="{B684DE46-BC0F-4912-AA6C-438CA2615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23" y="5486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6" descr="image016">
            <a:extLst>
              <a:ext uri="{FF2B5EF4-FFF2-40B4-BE49-F238E27FC236}">
                <a16:creationId xmlns:a16="http://schemas.microsoft.com/office/drawing/2014/main" id="{552DCD4F-7FBC-450E-9AA4-068B90AF6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8571" y="3720239"/>
            <a:ext cx="3352801" cy="109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37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34" descr="image033">
            <a:extLst>
              <a:ext uri="{FF2B5EF4-FFF2-40B4-BE49-F238E27FC236}">
                <a16:creationId xmlns:a16="http://schemas.microsoft.com/office/drawing/2014/main" id="{66CEA6C4-E88F-40F4-8880-8103B5299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609600"/>
            <a:ext cx="7174707"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26FCA9A-4298-4347-8040-3F6157D6670A}"/>
              </a:ext>
            </a:extLst>
          </p:cNvPr>
          <p:cNvPicPr>
            <a:picLocks noChangeAspect="1"/>
          </p:cNvPicPr>
          <p:nvPr/>
        </p:nvPicPr>
        <p:blipFill rotWithShape="1">
          <a:blip r:embed="rId3"/>
          <a:srcRect l="26201" t="8400" r="25464"/>
          <a:stretch/>
        </p:blipFill>
        <p:spPr>
          <a:xfrm>
            <a:off x="6514308" y="809258"/>
            <a:ext cx="5103812" cy="3838943"/>
          </a:xfrm>
          <a:prstGeom prst="rect">
            <a:avLst/>
          </a:prstGeom>
        </p:spPr>
      </p:pic>
      <p:pic>
        <p:nvPicPr>
          <p:cNvPr id="8" name="Picture 7">
            <a:extLst>
              <a:ext uri="{FF2B5EF4-FFF2-40B4-BE49-F238E27FC236}">
                <a16:creationId xmlns:a16="http://schemas.microsoft.com/office/drawing/2014/main" id="{1C2FB6B9-E198-4CA5-AF9C-27A4E4489178}"/>
              </a:ext>
            </a:extLst>
          </p:cNvPr>
          <p:cNvPicPr>
            <a:picLocks noChangeAspect="1"/>
          </p:cNvPicPr>
          <p:nvPr/>
        </p:nvPicPr>
        <p:blipFill rotWithShape="1">
          <a:blip r:embed="rId4"/>
          <a:srcRect t="88926" r="53838"/>
          <a:stretch/>
        </p:blipFill>
        <p:spPr>
          <a:xfrm>
            <a:off x="457480" y="5562599"/>
            <a:ext cx="11273864" cy="748609"/>
          </a:xfrm>
          <a:prstGeom prst="rect">
            <a:avLst/>
          </a:prstGeom>
        </p:spPr>
      </p:pic>
      <p:sp>
        <p:nvSpPr>
          <p:cNvPr id="9" name="TextBox 8">
            <a:extLst>
              <a:ext uri="{FF2B5EF4-FFF2-40B4-BE49-F238E27FC236}">
                <a16:creationId xmlns:a16="http://schemas.microsoft.com/office/drawing/2014/main" id="{06D9BA0E-A363-493B-93F3-9D29CA3B2CBD}"/>
              </a:ext>
            </a:extLst>
          </p:cNvPr>
          <p:cNvSpPr txBox="1"/>
          <p:nvPr/>
        </p:nvSpPr>
        <p:spPr>
          <a:xfrm>
            <a:off x="8380412" y="4361221"/>
            <a:ext cx="1598515" cy="461665"/>
          </a:xfrm>
          <a:prstGeom prst="rect">
            <a:avLst/>
          </a:prstGeom>
          <a:noFill/>
          <a:ln>
            <a:noFill/>
          </a:ln>
        </p:spPr>
        <p:txBody>
          <a:bodyPr wrap="none" rtlCol="0" anchor="ctr" anchorCtr="1">
            <a:spAutoFit/>
          </a:bodyPr>
          <a:lstStyle/>
          <a:p>
            <a:r>
              <a:rPr lang="en-US" dirty="0">
                <a:solidFill>
                  <a:schemeClr val="bg1"/>
                </a:solidFill>
              </a:rPr>
              <a:t>PIN:  2020</a:t>
            </a:r>
          </a:p>
        </p:txBody>
      </p:sp>
      <p:pic>
        <p:nvPicPr>
          <p:cNvPr id="13" name="Picture 12">
            <a:extLst>
              <a:ext uri="{FF2B5EF4-FFF2-40B4-BE49-F238E27FC236}">
                <a16:creationId xmlns:a16="http://schemas.microsoft.com/office/drawing/2014/main" id="{F4C69E6B-9274-465A-B386-1ED5899FDCD6}"/>
              </a:ext>
            </a:extLst>
          </p:cNvPr>
          <p:cNvPicPr>
            <a:picLocks noChangeAspect="1"/>
          </p:cNvPicPr>
          <p:nvPr/>
        </p:nvPicPr>
        <p:blipFill rotWithShape="1">
          <a:blip r:embed="rId4"/>
          <a:srcRect l="40961" r="42743" b="9608"/>
          <a:stretch/>
        </p:blipFill>
        <p:spPr>
          <a:xfrm>
            <a:off x="912812" y="1981200"/>
            <a:ext cx="2209800" cy="3392943"/>
          </a:xfrm>
          <a:prstGeom prst="rect">
            <a:avLst/>
          </a:prstGeom>
        </p:spPr>
      </p:pic>
    </p:spTree>
    <p:extLst>
      <p:ext uri="{BB962C8B-B14F-4D97-AF65-F5344CB8AC3E}">
        <p14:creationId xmlns:p14="http://schemas.microsoft.com/office/powerpoint/2010/main" val="29675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BFA63D-41D4-4FA9-8ED3-EB9C7336ACFE}"/>
              </a:ext>
            </a:extLst>
          </p:cNvPr>
          <p:cNvSpPr/>
          <p:nvPr/>
        </p:nvSpPr>
        <p:spPr>
          <a:xfrm>
            <a:off x="6856412" y="6008834"/>
            <a:ext cx="2606804" cy="707886"/>
          </a:xfrm>
          <a:prstGeom prst="rect">
            <a:avLst/>
          </a:prstGeom>
        </p:spPr>
        <p:txBody>
          <a:bodyPr wrap="none">
            <a:spAutoFit/>
          </a:bodyPr>
          <a:lstStyle/>
          <a:p>
            <a:r>
              <a:rPr lang="en-US" sz="4000" b="1" dirty="0">
                <a:solidFill>
                  <a:srgbClr val="FFFFFF"/>
                </a:solidFill>
                <a:latin typeface="+mj-lt"/>
              </a:rPr>
              <a:t>@OUHSCS</a:t>
            </a:r>
          </a:p>
        </p:txBody>
      </p:sp>
      <p:pic>
        <p:nvPicPr>
          <p:cNvPr id="4" name="Picture 3">
            <a:extLst>
              <a:ext uri="{FF2B5EF4-FFF2-40B4-BE49-F238E27FC236}">
                <a16:creationId xmlns:a16="http://schemas.microsoft.com/office/drawing/2014/main" id="{2589C159-4737-4F53-A706-2C14F51BF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552" y="3045875"/>
            <a:ext cx="2333625" cy="1962150"/>
          </a:xfrm>
          <a:prstGeom prst="rect">
            <a:avLst/>
          </a:prstGeom>
        </p:spPr>
      </p:pic>
      <p:sp>
        <p:nvSpPr>
          <p:cNvPr id="5" name="TextBox 4">
            <a:extLst>
              <a:ext uri="{FF2B5EF4-FFF2-40B4-BE49-F238E27FC236}">
                <a16:creationId xmlns:a16="http://schemas.microsoft.com/office/drawing/2014/main" id="{FBB272D9-BEEF-4214-9B07-1E2C086C946D}"/>
              </a:ext>
            </a:extLst>
          </p:cNvPr>
          <p:cNvSpPr txBox="1"/>
          <p:nvPr/>
        </p:nvSpPr>
        <p:spPr>
          <a:xfrm>
            <a:off x="480063" y="5300948"/>
            <a:ext cx="4753224" cy="707886"/>
          </a:xfrm>
          <a:prstGeom prst="rect">
            <a:avLst/>
          </a:prstGeom>
          <a:noFill/>
          <a:ln>
            <a:noFill/>
          </a:ln>
        </p:spPr>
        <p:txBody>
          <a:bodyPr wrap="none" rtlCol="0" anchor="ctr" anchorCtr="1">
            <a:spAutoFit/>
          </a:bodyPr>
          <a:lstStyle/>
          <a:p>
            <a:r>
              <a:rPr lang="en-US" sz="4000" b="1" dirty="0"/>
              <a:t>@</a:t>
            </a:r>
            <a:r>
              <a:rPr lang="en-US" sz="4000" b="1" dirty="0" err="1"/>
              <a:t>ouhscstaffsenate</a:t>
            </a:r>
            <a:endParaRPr lang="en-US" sz="4000" b="1" dirty="0"/>
          </a:p>
        </p:txBody>
      </p:sp>
      <p:pic>
        <p:nvPicPr>
          <p:cNvPr id="7" name="Picture 6">
            <a:extLst>
              <a:ext uri="{FF2B5EF4-FFF2-40B4-BE49-F238E27FC236}">
                <a16:creationId xmlns:a16="http://schemas.microsoft.com/office/drawing/2014/main" id="{E2D62F7D-23A1-4746-A34B-8592CCCCE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1677028"/>
            <a:ext cx="4320832" cy="1771541"/>
          </a:xfrm>
          <a:prstGeom prst="rect">
            <a:avLst/>
          </a:prstGeom>
        </p:spPr>
      </p:pic>
      <p:sp>
        <p:nvSpPr>
          <p:cNvPr id="8" name="TextBox 7">
            <a:extLst>
              <a:ext uri="{FF2B5EF4-FFF2-40B4-BE49-F238E27FC236}">
                <a16:creationId xmlns:a16="http://schemas.microsoft.com/office/drawing/2014/main" id="{97D3480C-EAFE-4458-BD8E-2293258F9C14}"/>
              </a:ext>
            </a:extLst>
          </p:cNvPr>
          <p:cNvSpPr txBox="1"/>
          <p:nvPr/>
        </p:nvSpPr>
        <p:spPr>
          <a:xfrm>
            <a:off x="4391971" y="3566539"/>
            <a:ext cx="5089855" cy="707886"/>
          </a:xfrm>
          <a:prstGeom prst="rect">
            <a:avLst/>
          </a:prstGeom>
          <a:noFill/>
          <a:ln>
            <a:noFill/>
          </a:ln>
        </p:spPr>
        <p:txBody>
          <a:bodyPr wrap="none" rtlCol="0" anchor="ctr" anchorCtr="1">
            <a:spAutoFit/>
          </a:bodyPr>
          <a:lstStyle/>
          <a:p>
            <a:r>
              <a:rPr lang="en-US" sz="4000" b="1" dirty="0"/>
              <a:t>OUHSC-Staff Senate</a:t>
            </a:r>
          </a:p>
        </p:txBody>
      </p:sp>
      <p:pic>
        <p:nvPicPr>
          <p:cNvPr id="12" name="Picture 11">
            <a:extLst>
              <a:ext uri="{FF2B5EF4-FFF2-40B4-BE49-F238E27FC236}">
                <a16:creationId xmlns:a16="http://schemas.microsoft.com/office/drawing/2014/main" id="{A843BE30-8D30-493F-89CF-7D55C2136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865" y="4616599"/>
            <a:ext cx="3809524" cy="1396825"/>
          </a:xfrm>
          <a:prstGeom prst="rect">
            <a:avLst/>
          </a:prstGeom>
        </p:spPr>
      </p:pic>
      <p:sp>
        <p:nvSpPr>
          <p:cNvPr id="13" name="Rectangle 12">
            <a:extLst>
              <a:ext uri="{FF2B5EF4-FFF2-40B4-BE49-F238E27FC236}">
                <a16:creationId xmlns:a16="http://schemas.microsoft.com/office/drawing/2014/main" id="{C4D5FA30-A57E-4EA3-8A40-807FE629E962}"/>
              </a:ext>
            </a:extLst>
          </p:cNvPr>
          <p:cNvSpPr/>
          <p:nvPr/>
        </p:nvSpPr>
        <p:spPr>
          <a:xfrm>
            <a:off x="0" y="383073"/>
            <a:ext cx="10895012" cy="1200329"/>
          </a:xfrm>
          <a:prstGeom prst="rect">
            <a:avLst/>
          </a:prstGeom>
          <a:noFill/>
        </p:spPr>
        <p:txBody>
          <a:bodyPr wrap="square" lIns="91440" tIns="45720" rIns="91440" bIns="45720">
            <a:spAutoFit/>
          </a:bodyPr>
          <a:lstStyle/>
          <a:p>
            <a:pPr algn="ctr"/>
            <a:r>
              <a:rPr lang="en-US" sz="7200" b="1" dirty="0">
                <a:ln w="9525">
                  <a:solidFill>
                    <a:schemeClr val="bg1"/>
                  </a:solidFill>
                  <a:prstDash val="solid"/>
                </a:ln>
                <a:effectLst>
                  <a:outerShdw blurRad="12700" dist="38100" dir="2700000" algn="tl" rotWithShape="0">
                    <a:schemeClr val="bg1">
                      <a:lumMod val="50000"/>
                    </a:schemeClr>
                  </a:outerShdw>
                </a:effectLst>
                <a:latin typeface="Brush Script MT" panose="03060802040406070304" pitchFamily="66" charset="0"/>
              </a:rPr>
              <a:t>Staff Senate…Find us! </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ush Script MT" panose="03060802040406070304" pitchFamily="66" charset="0"/>
            </a:endParaRPr>
          </a:p>
        </p:txBody>
      </p:sp>
    </p:spTree>
    <p:extLst>
      <p:ext uri="{BB962C8B-B14F-4D97-AF65-F5344CB8AC3E}">
        <p14:creationId xmlns:p14="http://schemas.microsoft.com/office/powerpoint/2010/main" val="29398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4" descr="distance learning meme">
            <a:extLst>
              <a:ext uri="{FF2B5EF4-FFF2-40B4-BE49-F238E27FC236}">
                <a16:creationId xmlns:a16="http://schemas.microsoft.com/office/drawing/2014/main" id="{B32B3B42-8B59-4E53-9A2B-27842D19AF5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distance learning meme">
            <a:extLst>
              <a:ext uri="{FF2B5EF4-FFF2-40B4-BE49-F238E27FC236}">
                <a16:creationId xmlns:a16="http://schemas.microsoft.com/office/drawing/2014/main" id="{32EDCDDC-25DD-46DF-A440-573A2ADFA55F}"/>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Progressive Commercial: Unbecoming Your Parents: Guys Says Blue For Ten  Minutes - YouTube">
            <a:extLst>
              <a:ext uri="{FF2B5EF4-FFF2-40B4-BE49-F238E27FC236}">
                <a16:creationId xmlns:a16="http://schemas.microsoft.com/office/drawing/2014/main" id="{7CBD2F50-EBB4-4583-BBF9-D5E872EC1C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4374" r="24337" b="25277"/>
          <a:stretch/>
        </p:blipFill>
        <p:spPr bwMode="auto">
          <a:xfrm>
            <a:off x="56166" y="73897"/>
            <a:ext cx="12113269" cy="57935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EC2043-59A9-4F45-9030-A1DCD884BB12}"/>
              </a:ext>
            </a:extLst>
          </p:cNvPr>
          <p:cNvSpPr txBox="1"/>
          <p:nvPr/>
        </p:nvSpPr>
        <p:spPr>
          <a:xfrm rot="20504571">
            <a:off x="970672" y="3265786"/>
            <a:ext cx="1642569" cy="1569660"/>
          </a:xfrm>
          <a:prstGeom prst="rect">
            <a:avLst/>
          </a:prstGeom>
          <a:noFill/>
          <a:ln>
            <a:noFill/>
          </a:ln>
        </p:spPr>
        <p:txBody>
          <a:bodyPr wrap="square" rtlCol="0" anchor="ctr" anchorCtr="1">
            <a:spAutoFit/>
          </a:bodyPr>
          <a:lstStyle/>
          <a:p>
            <a:r>
              <a:rPr lang="en-US" b="1" dirty="0">
                <a:solidFill>
                  <a:schemeClr val="bg1"/>
                </a:solidFill>
              </a:rPr>
              <a:t>Next Mtg March 4</a:t>
            </a:r>
            <a:r>
              <a:rPr lang="en-US" b="1" baseline="30000" dirty="0">
                <a:solidFill>
                  <a:schemeClr val="bg1"/>
                </a:solidFill>
              </a:rPr>
              <a:t>th</a:t>
            </a:r>
            <a:r>
              <a:rPr lang="en-US" b="1" dirty="0">
                <a:solidFill>
                  <a:schemeClr val="bg1"/>
                </a:solidFill>
              </a:rPr>
              <a:t> at 10am via Zoom </a:t>
            </a:r>
          </a:p>
        </p:txBody>
      </p:sp>
      <p:sp>
        <p:nvSpPr>
          <p:cNvPr id="8" name="Rectangle 7">
            <a:extLst>
              <a:ext uri="{FF2B5EF4-FFF2-40B4-BE49-F238E27FC236}">
                <a16:creationId xmlns:a16="http://schemas.microsoft.com/office/drawing/2014/main" id="{28C6B18C-C638-41E7-AB0A-0C164BE26E3C}"/>
              </a:ext>
            </a:extLst>
          </p:cNvPr>
          <p:cNvSpPr/>
          <p:nvPr/>
        </p:nvSpPr>
        <p:spPr>
          <a:xfrm>
            <a:off x="766741" y="6040393"/>
            <a:ext cx="6858000" cy="769441"/>
          </a:xfrm>
          <a:prstGeom prst="rect">
            <a:avLst/>
          </a:prstGeom>
        </p:spPr>
        <p:txBody>
          <a:bodyPr wrap="square">
            <a:spAutoFit/>
          </a:bodyPr>
          <a:lstStyle/>
          <a:p>
            <a:r>
              <a:rPr lang="en-US" sz="4400" b="1" dirty="0">
                <a:ln w="9525">
                  <a:solidFill>
                    <a:schemeClr val="bg1"/>
                  </a:solidFill>
                  <a:prstDash val="solid"/>
                </a:ln>
                <a:effectLst>
                  <a:outerShdw blurRad="12700" dist="38100" dir="2700000" algn="tl" rotWithShape="0">
                    <a:schemeClr val="bg1">
                      <a:lumMod val="50000"/>
                    </a:schemeClr>
                  </a:outerShdw>
                </a:effectLst>
                <a:latin typeface="Brush Script MT" panose="03060802040406070304" pitchFamily="66" charset="0"/>
              </a:rPr>
              <a:t>“We all See it…We all see it”</a:t>
            </a:r>
            <a:endParaRPr lang="en-US" sz="4400" dirty="0"/>
          </a:p>
        </p:txBody>
      </p:sp>
    </p:spTree>
    <p:extLst>
      <p:ext uri="{BB962C8B-B14F-4D97-AF65-F5344CB8AC3E}">
        <p14:creationId xmlns:p14="http://schemas.microsoft.com/office/powerpoint/2010/main" val="300812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77" y="609600"/>
            <a:ext cx="4648200" cy="1981200"/>
          </a:xfrm>
        </p:spPr>
        <p:txBody>
          <a:bodyPr/>
          <a:lstStyle/>
          <a:p>
            <a:pPr algn="ctr"/>
            <a:r>
              <a:rPr lang="en-US" sz="4800" b="1" dirty="0"/>
              <a:t>Staff Senate </a:t>
            </a:r>
            <a:br>
              <a:rPr lang="en-US" sz="4800" b="1" dirty="0"/>
            </a:br>
            <a:r>
              <a:rPr lang="en-US" sz="4800" b="1" dirty="0"/>
              <a:t>Meeting </a:t>
            </a:r>
            <a:br>
              <a:rPr lang="en-US" dirty="0"/>
            </a:br>
            <a:r>
              <a:rPr lang="en-US" dirty="0"/>
              <a:t>February 4, 2021</a:t>
            </a:r>
          </a:p>
        </p:txBody>
      </p:sp>
      <p:pic>
        <p:nvPicPr>
          <p:cNvPr id="7174" name="Picture 6" descr="mom working at computer with kids on her lap and back">
            <a:extLst>
              <a:ext uri="{FF2B5EF4-FFF2-40B4-BE49-F238E27FC236}">
                <a16:creationId xmlns:a16="http://schemas.microsoft.com/office/drawing/2014/main" id="{C08E9BFA-98F1-4B2F-9019-A606B675E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8"/>
          <a:stretch/>
        </p:blipFill>
        <p:spPr bwMode="auto">
          <a:xfrm>
            <a:off x="5104015" y="228600"/>
            <a:ext cx="6822831" cy="51199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F35F966-183B-4EEB-9B8B-DBECC08737C7}"/>
              </a:ext>
            </a:extLst>
          </p:cNvPr>
          <p:cNvSpPr/>
          <p:nvPr/>
        </p:nvSpPr>
        <p:spPr>
          <a:xfrm>
            <a:off x="5449753" y="5081270"/>
            <a:ext cx="6131357" cy="1477328"/>
          </a:xfrm>
          <a:prstGeom prst="rect">
            <a:avLst/>
          </a:prstGeom>
          <a:noFill/>
        </p:spPr>
        <p:txBody>
          <a:bodyPr wrap="none" lIns="91440" tIns="45720" rIns="91440" bIns="45720">
            <a:spAutoFit/>
          </a:bodyPr>
          <a:lstStyle/>
          <a:p>
            <a:pPr algn="ctr"/>
            <a:r>
              <a:rPr lang="en-US" sz="5400" b="1" i="1" dirty="0">
                <a:ln w="13462">
                  <a:solidFill>
                    <a:schemeClr val="bg1"/>
                  </a:solidFill>
                  <a:prstDash val="solid"/>
                </a:ln>
                <a:effectLst>
                  <a:outerShdw dist="38100" dir="2700000" algn="bl" rotWithShape="0">
                    <a:schemeClr val="accent5"/>
                  </a:outerShdw>
                </a:effectLst>
              </a:rPr>
              <a:t>“</a:t>
            </a:r>
            <a:r>
              <a:rPr lang="en-US" sz="3600" b="1" i="1" dirty="0">
                <a:ln w="13462">
                  <a:solidFill>
                    <a:schemeClr val="bg1"/>
                  </a:solidFill>
                  <a:prstDash val="solid"/>
                </a:ln>
                <a:effectLst>
                  <a:outerShdw dist="38100" dir="2700000" algn="bl" rotWithShape="0">
                    <a:schemeClr val="accent5"/>
                  </a:outerShdw>
                </a:effectLst>
                <a:latin typeface="Arial Narrow" panose="020B0606020202030204" pitchFamily="34" charset="0"/>
              </a:rPr>
              <a:t>YOU WORK FROM HOME??</a:t>
            </a:r>
          </a:p>
          <a:p>
            <a:pPr algn="ctr"/>
            <a:r>
              <a:rPr lang="en-US" sz="3600" b="1" i="1" cap="none" spc="0" dirty="0">
                <a:ln w="13462">
                  <a:solidFill>
                    <a:schemeClr val="bg1"/>
                  </a:solidFill>
                  <a:prstDash val="solid"/>
                </a:ln>
                <a:effectLst>
                  <a:outerShdw dist="38100" dir="2700000" algn="bl" rotWithShape="0">
                    <a:schemeClr val="accent5"/>
                  </a:outerShdw>
                </a:effectLst>
                <a:latin typeface="Arial Narrow" panose="020B0606020202030204" pitchFamily="34" charset="0"/>
              </a:rPr>
              <a:t>THAT MUST BE SO RELAXING!!”</a:t>
            </a:r>
          </a:p>
        </p:txBody>
      </p:sp>
    </p:spTree>
    <p:extLst>
      <p:ext uri="{BB962C8B-B14F-4D97-AF65-F5344CB8AC3E}">
        <p14:creationId xmlns:p14="http://schemas.microsoft.com/office/powerpoint/2010/main" val="11245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990600"/>
            <a:ext cx="12188825" cy="2133600"/>
          </a:xfrm>
        </p:spPr>
        <p:txBody>
          <a:bodyPr>
            <a:normAutofit/>
          </a:bodyPr>
          <a:lstStyle/>
          <a:p>
            <a:r>
              <a:rPr lang="en-US" sz="5400" dirty="0"/>
              <a:t>OUHSC Staff Senate</a:t>
            </a:r>
            <a:br>
              <a:rPr lang="en-US" sz="5400" dirty="0"/>
            </a:br>
            <a:r>
              <a:rPr lang="en-US" sz="5400" dirty="0"/>
              <a:t>Business</a:t>
            </a:r>
          </a:p>
        </p:txBody>
      </p:sp>
      <p:sp>
        <p:nvSpPr>
          <p:cNvPr id="5" name="Subtitle 4">
            <a:extLst>
              <a:ext uri="{FF2B5EF4-FFF2-40B4-BE49-F238E27FC236}">
                <a16:creationId xmlns:a16="http://schemas.microsoft.com/office/drawing/2014/main" id="{FC161974-7843-4AE7-9EA9-70990C153BCD}"/>
              </a:ext>
            </a:extLst>
          </p:cNvPr>
          <p:cNvSpPr>
            <a:spLocks noGrp="1"/>
          </p:cNvSpPr>
          <p:nvPr>
            <p:ph type="subTitle" idx="1"/>
          </p:nvPr>
        </p:nvSpPr>
        <p:spPr>
          <a:xfrm>
            <a:off x="188911" y="3581400"/>
            <a:ext cx="11811000" cy="2438400"/>
          </a:xfrm>
        </p:spPr>
        <p:txBody>
          <a:bodyPr>
            <a:normAutofit/>
          </a:bodyPr>
          <a:lstStyle/>
          <a:p>
            <a:r>
              <a:rPr lang="en-US" dirty="0"/>
              <a:t>Call to Order time</a:t>
            </a:r>
          </a:p>
          <a:p>
            <a:r>
              <a:rPr lang="en-US" dirty="0"/>
              <a:t> </a:t>
            </a:r>
          </a:p>
          <a:p>
            <a:r>
              <a:rPr lang="en-US" dirty="0"/>
              <a:t>November/December minutes and Treasurer reports approved via email and can be found on the Staff Senate webpage.  </a:t>
            </a:r>
          </a:p>
          <a:p>
            <a:endParaRPr lang="en-US" dirty="0"/>
          </a:p>
          <a:p>
            <a:r>
              <a:rPr lang="en-US" dirty="0"/>
              <a:t>                                                     www.ouhsc.edu/staff senate</a:t>
            </a:r>
          </a:p>
          <a:p>
            <a:endParaRPr lang="en-US" dirty="0"/>
          </a:p>
          <a:p>
            <a:endParaRPr lang="en-US" dirty="0"/>
          </a:p>
        </p:txBody>
      </p:sp>
      <p:pic>
        <p:nvPicPr>
          <p:cNvPr id="3" name="Picture 2">
            <a:extLst>
              <a:ext uri="{FF2B5EF4-FFF2-40B4-BE49-F238E27FC236}">
                <a16:creationId xmlns:a16="http://schemas.microsoft.com/office/drawing/2014/main" id="{B7070250-C50F-4549-8871-C8967B8405EB}"/>
              </a:ext>
            </a:extLst>
          </p:cNvPr>
          <p:cNvPicPr>
            <a:picLocks noChangeAspect="1"/>
          </p:cNvPicPr>
          <p:nvPr/>
        </p:nvPicPr>
        <p:blipFill>
          <a:blip r:embed="rId3"/>
          <a:stretch>
            <a:fillRect/>
          </a:stretch>
        </p:blipFill>
        <p:spPr>
          <a:xfrm>
            <a:off x="10300515" y="914400"/>
            <a:ext cx="1585097" cy="3048264"/>
          </a:xfrm>
          <a:prstGeom prst="rect">
            <a:avLst/>
          </a:prstGeom>
        </p:spPr>
      </p:pic>
    </p:spTree>
    <p:extLst>
      <p:ext uri="{BB962C8B-B14F-4D97-AF65-F5344CB8AC3E}">
        <p14:creationId xmlns:p14="http://schemas.microsoft.com/office/powerpoint/2010/main" val="679419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47873"/>
            <a:ext cx="10360501" cy="698500"/>
          </a:xfrm>
        </p:spPr>
        <p:txBody>
          <a:bodyPr/>
          <a:lstStyle/>
          <a:p>
            <a:pPr algn="ctr"/>
            <a:r>
              <a:rPr lang="en-US" b="1" dirty="0"/>
              <a:t>Community outreach committee</a:t>
            </a:r>
          </a:p>
        </p:txBody>
      </p:sp>
      <p:sp>
        <p:nvSpPr>
          <p:cNvPr id="3" name="Content Placeholder 2"/>
          <p:cNvSpPr>
            <a:spLocks noGrp="1"/>
          </p:cNvSpPr>
          <p:nvPr>
            <p:ph idx="1"/>
          </p:nvPr>
        </p:nvSpPr>
        <p:spPr>
          <a:xfrm>
            <a:off x="303212" y="3696817"/>
            <a:ext cx="11353801" cy="1938993"/>
          </a:xfrm>
        </p:spPr>
        <p:txBody>
          <a:bodyPr>
            <a:normAutofit/>
          </a:bodyPr>
          <a:lstStyle/>
          <a:p>
            <a:pPr marL="0" lvl="0" indent="0">
              <a:lnSpc>
                <a:spcPct val="100000"/>
              </a:lnSpc>
              <a:buNone/>
            </a:pPr>
            <a:endParaRPr lang="en-US" dirty="0"/>
          </a:p>
          <a:p>
            <a:pPr marL="0" lvl="0" indent="0">
              <a:buNone/>
            </a:pPr>
            <a:endParaRPr lang="en-US" dirty="0"/>
          </a:p>
        </p:txBody>
      </p:sp>
      <p:sp>
        <p:nvSpPr>
          <p:cNvPr id="6" name="TextBox 5">
            <a:extLst>
              <a:ext uri="{FF2B5EF4-FFF2-40B4-BE49-F238E27FC236}">
                <a16:creationId xmlns:a16="http://schemas.microsoft.com/office/drawing/2014/main" id="{816E15BE-AEEE-4C4B-9F70-119FC368BD8B}"/>
              </a:ext>
            </a:extLst>
          </p:cNvPr>
          <p:cNvSpPr txBox="1"/>
          <p:nvPr/>
        </p:nvSpPr>
        <p:spPr>
          <a:xfrm>
            <a:off x="150812" y="1065327"/>
            <a:ext cx="11820429" cy="5262979"/>
          </a:xfrm>
          <a:prstGeom prst="rect">
            <a:avLst/>
          </a:prstGeom>
          <a:noFill/>
          <a:ln>
            <a:noFill/>
          </a:ln>
        </p:spPr>
        <p:txBody>
          <a:bodyPr wrap="square" rtlCol="0" anchor="ctr" anchorCtr="1">
            <a:spAutoFit/>
          </a:bodyPr>
          <a:lstStyle/>
          <a:p>
            <a:r>
              <a:rPr lang="en-US" dirty="0"/>
              <a:t>The February committee project is collecting, cutting and sorting Manufacturers coupons for our overseas troops and their families.  </a:t>
            </a:r>
          </a:p>
          <a:p>
            <a:r>
              <a:rPr lang="en-US" b="1" dirty="0"/>
              <a:t>YOUR HELP IS NEEDED!  </a:t>
            </a:r>
            <a:r>
              <a:rPr lang="en-US" dirty="0"/>
              <a:t>Collect/cut out your coupons (including any expired up to 3 months) and send.  </a:t>
            </a:r>
          </a:p>
          <a:p>
            <a:endParaRPr lang="en-US" dirty="0"/>
          </a:p>
          <a:p>
            <a:r>
              <a:rPr lang="en-US" dirty="0"/>
              <a:t>Deadline for collection is February 26</a:t>
            </a:r>
            <a:r>
              <a:rPr lang="en-US" baseline="30000" dirty="0"/>
              <a:t>th</a:t>
            </a:r>
            <a:r>
              <a:rPr lang="en-US" dirty="0"/>
              <a:t>.  </a:t>
            </a:r>
          </a:p>
          <a:p>
            <a:endParaRPr lang="en-US" dirty="0"/>
          </a:p>
          <a:p>
            <a:r>
              <a:rPr lang="en-US" dirty="0"/>
              <a:t>Coupons can be sent via campus mail to: </a:t>
            </a:r>
          </a:p>
          <a:p>
            <a:pPr lvl="1"/>
            <a:r>
              <a:rPr lang="en-US" dirty="0"/>
              <a:t>ERM</a:t>
            </a:r>
          </a:p>
          <a:p>
            <a:pPr lvl="1"/>
            <a:r>
              <a:rPr lang="en-US" dirty="0"/>
              <a:t>C/O Community Outreach Committee </a:t>
            </a:r>
          </a:p>
          <a:p>
            <a:pPr lvl="1"/>
            <a:r>
              <a:rPr lang="en-US" dirty="0"/>
              <a:t>Research Park 865, Suite 520 </a:t>
            </a:r>
          </a:p>
          <a:p>
            <a:endParaRPr lang="en-US" dirty="0"/>
          </a:p>
          <a:p>
            <a:r>
              <a:rPr lang="en-US" dirty="0"/>
              <a:t>Please contact </a:t>
            </a:r>
            <a:r>
              <a:rPr lang="en-US" b="1" dirty="0">
                <a:hlinkClick r:id="rId2">
                  <a:extLst>
                    <a:ext uri="{A12FA001-AC4F-418D-AE19-62706E023703}">
                      <ahyp:hlinkClr xmlns:ahyp="http://schemas.microsoft.com/office/drawing/2018/hyperlinkcolor" val="tx"/>
                    </a:ext>
                  </a:extLst>
                </a:hlinkClick>
              </a:rPr>
              <a:t>Jennie-Robison@ouhsc.edu</a:t>
            </a:r>
            <a:r>
              <a:rPr lang="en-US" b="1" dirty="0"/>
              <a:t> </a:t>
            </a:r>
            <a:r>
              <a:rPr lang="en-US" dirty="0"/>
              <a:t>or </a:t>
            </a:r>
            <a:r>
              <a:rPr lang="en-US" b="1" dirty="0">
                <a:hlinkClick r:id="rId3">
                  <a:extLst>
                    <a:ext uri="{A12FA001-AC4F-418D-AE19-62706E023703}">
                      <ahyp:hlinkClr xmlns:ahyp="http://schemas.microsoft.com/office/drawing/2018/hyperlinkcolor" val="tx"/>
                    </a:ext>
                  </a:extLst>
                </a:hlinkClick>
              </a:rPr>
              <a:t>Kyndall-Wahkinney@ouhsc.edu</a:t>
            </a:r>
            <a:r>
              <a:rPr lang="en-US" b="1" dirty="0"/>
              <a:t>  </a:t>
            </a:r>
            <a:r>
              <a:rPr lang="en-US" dirty="0"/>
              <a:t>if have any questions.    </a:t>
            </a:r>
            <a:r>
              <a:rPr lang="en-US" b="1" dirty="0"/>
              <a:t>  </a:t>
            </a:r>
          </a:p>
        </p:txBody>
      </p:sp>
      <p:pic>
        <p:nvPicPr>
          <p:cNvPr id="6148" name="Picture 4" descr="Coupons for Troops – Troopons | Southern Chelle">
            <a:extLst>
              <a:ext uri="{FF2B5EF4-FFF2-40B4-BE49-F238E27FC236}">
                <a16:creationId xmlns:a16="http://schemas.microsoft.com/office/drawing/2014/main" id="{1D6F157D-D583-4FD1-969D-C33189569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2" y="2514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18A865-0206-4B31-995D-AD0C9EF37888}"/>
              </a:ext>
            </a:extLst>
          </p:cNvPr>
          <p:cNvPicPr>
            <a:picLocks noChangeAspect="1"/>
          </p:cNvPicPr>
          <p:nvPr/>
        </p:nvPicPr>
        <p:blipFill>
          <a:blip r:embed="rId2"/>
          <a:stretch>
            <a:fillRect/>
          </a:stretch>
        </p:blipFill>
        <p:spPr>
          <a:xfrm>
            <a:off x="0" y="838200"/>
            <a:ext cx="4064000" cy="3048000"/>
          </a:xfrm>
          <a:prstGeom prst="rect">
            <a:avLst/>
          </a:prstGeom>
        </p:spPr>
      </p:pic>
      <p:pic>
        <p:nvPicPr>
          <p:cNvPr id="3" name="Picture 2">
            <a:extLst>
              <a:ext uri="{FF2B5EF4-FFF2-40B4-BE49-F238E27FC236}">
                <a16:creationId xmlns:a16="http://schemas.microsoft.com/office/drawing/2014/main" id="{894A3CB5-C9CA-4009-BF2D-4B3F261CE3A1}"/>
              </a:ext>
            </a:extLst>
          </p:cNvPr>
          <p:cNvPicPr>
            <a:picLocks noChangeAspect="1"/>
          </p:cNvPicPr>
          <p:nvPr/>
        </p:nvPicPr>
        <p:blipFill rotWithShape="1">
          <a:blip r:embed="rId3"/>
          <a:srcRect l="62438" t="13690" r="9239" b="15505"/>
          <a:stretch/>
        </p:blipFill>
        <p:spPr>
          <a:xfrm>
            <a:off x="3579812" y="114300"/>
            <a:ext cx="8534400" cy="6629400"/>
          </a:xfrm>
          <a:prstGeom prst="rect">
            <a:avLst/>
          </a:prstGeom>
        </p:spPr>
      </p:pic>
      <p:sp>
        <p:nvSpPr>
          <p:cNvPr id="4" name="Rectangle 3">
            <a:extLst>
              <a:ext uri="{FF2B5EF4-FFF2-40B4-BE49-F238E27FC236}">
                <a16:creationId xmlns:a16="http://schemas.microsoft.com/office/drawing/2014/main" id="{9A289B6F-684D-4319-9718-A558192A2B1F}"/>
              </a:ext>
            </a:extLst>
          </p:cNvPr>
          <p:cNvSpPr/>
          <p:nvPr/>
        </p:nvSpPr>
        <p:spPr>
          <a:xfrm>
            <a:off x="511343" y="2288738"/>
            <a:ext cx="3068469" cy="2585323"/>
          </a:xfrm>
          <a:prstGeom prst="rect">
            <a:avLst/>
          </a:prstGeom>
          <a:noFill/>
        </p:spPr>
        <p:txBody>
          <a:bodyPr wrap="none" lIns="91440" tIns="45720" rIns="91440" bIns="45720">
            <a:spAutoFit/>
          </a:bodyPr>
          <a:lstStyle/>
          <a:p>
            <a:pPr algn="ctr"/>
            <a:r>
              <a:rPr lang="en-US" sz="5400" b="1" cap="none" spc="0" dirty="0">
                <a:ln w="9525">
                  <a:solidFill>
                    <a:schemeClr val="tx1"/>
                  </a:solidFill>
                  <a:prstDash val="solid"/>
                </a:ln>
                <a:effectLst>
                  <a:outerShdw blurRad="12700" dist="38100" dir="2700000" algn="tl" rotWithShape="0">
                    <a:schemeClr val="accent5">
                      <a:lumMod val="60000"/>
                      <a:lumOff val="40000"/>
                    </a:schemeClr>
                  </a:outerShdw>
                </a:effectLst>
              </a:rPr>
              <a:t>Staff </a:t>
            </a:r>
          </a:p>
          <a:p>
            <a:pPr algn="ctr"/>
            <a:r>
              <a:rPr lang="en-US" sz="5400" b="1" cap="none" spc="0" dirty="0">
                <a:ln w="9525">
                  <a:solidFill>
                    <a:schemeClr val="tx1"/>
                  </a:solidFill>
                  <a:prstDash val="solid"/>
                </a:ln>
                <a:effectLst>
                  <a:outerShdw blurRad="12700" dist="38100" dir="2700000" algn="tl" rotWithShape="0">
                    <a:schemeClr val="accent5">
                      <a:lumMod val="60000"/>
                      <a:lumOff val="40000"/>
                    </a:schemeClr>
                  </a:outerShdw>
                </a:effectLst>
              </a:rPr>
              <a:t>Senate </a:t>
            </a:r>
          </a:p>
          <a:p>
            <a:pPr algn="ctr"/>
            <a:r>
              <a:rPr lang="en-US" sz="5400" b="1" cap="none" spc="0" dirty="0">
                <a:ln w="9525">
                  <a:solidFill>
                    <a:schemeClr val="tx1"/>
                  </a:solidFill>
                  <a:prstDash val="solid"/>
                </a:ln>
                <a:effectLst>
                  <a:outerShdw blurRad="12700" dist="38100" dir="2700000" algn="tl" rotWithShape="0">
                    <a:schemeClr val="accent5">
                      <a:lumMod val="60000"/>
                      <a:lumOff val="40000"/>
                    </a:schemeClr>
                  </a:outerShdw>
                </a:effectLst>
              </a:rPr>
              <a:t>Spotlight</a:t>
            </a:r>
          </a:p>
        </p:txBody>
      </p:sp>
      <p:sp>
        <p:nvSpPr>
          <p:cNvPr id="5" name="AutoShape 4" descr="Who's in the spotlight? - Ms. Salazar">
            <a:extLst>
              <a:ext uri="{FF2B5EF4-FFF2-40B4-BE49-F238E27FC236}">
                <a16:creationId xmlns:a16="http://schemas.microsoft.com/office/drawing/2014/main" id="{1CE90D1B-6567-4C75-A4F2-5420A73941C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60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0" y="819898"/>
            <a:ext cx="10360501" cy="993966"/>
          </a:xfrm>
        </p:spPr>
        <p:txBody>
          <a:bodyPr/>
          <a:lstStyle/>
          <a:p>
            <a:pPr algn="ctr"/>
            <a:r>
              <a:rPr lang="en-US" dirty="0"/>
              <a:t>Committee on committees</a:t>
            </a:r>
          </a:p>
        </p:txBody>
      </p:sp>
      <p:sp>
        <p:nvSpPr>
          <p:cNvPr id="3" name="Content Placeholder 2"/>
          <p:cNvSpPr>
            <a:spLocks noGrp="1"/>
          </p:cNvSpPr>
          <p:nvPr>
            <p:ph idx="1"/>
          </p:nvPr>
        </p:nvSpPr>
        <p:spPr>
          <a:xfrm>
            <a:off x="914160" y="5363245"/>
            <a:ext cx="10360501" cy="678950"/>
          </a:xfrm>
        </p:spPr>
        <p:txBody>
          <a:bodyPr/>
          <a:lstStyle/>
          <a:p>
            <a:pPr marL="0" indent="0" algn="ctr">
              <a:buNone/>
            </a:pPr>
            <a:r>
              <a:rPr lang="en-US" dirty="0"/>
              <a:t>Carol Clure 271-2054 </a:t>
            </a:r>
            <a:r>
              <a:rPr lang="en-US" dirty="0">
                <a:hlinkClick r:id="rId2"/>
              </a:rPr>
              <a:t>Carol-Clure@ouhsc.edu</a:t>
            </a:r>
            <a:r>
              <a:rPr lang="en-US" dirty="0"/>
              <a:t> </a:t>
            </a:r>
          </a:p>
        </p:txBody>
      </p:sp>
      <p:sp>
        <p:nvSpPr>
          <p:cNvPr id="4" name="TextBox 3">
            <a:extLst>
              <a:ext uri="{FF2B5EF4-FFF2-40B4-BE49-F238E27FC236}">
                <a16:creationId xmlns:a16="http://schemas.microsoft.com/office/drawing/2014/main" id="{E7ACBF25-25A3-4CB7-B81A-9AE60BD9282F}"/>
              </a:ext>
            </a:extLst>
          </p:cNvPr>
          <p:cNvSpPr txBox="1"/>
          <p:nvPr/>
        </p:nvSpPr>
        <p:spPr>
          <a:xfrm>
            <a:off x="1423047" y="1892974"/>
            <a:ext cx="9372600" cy="461665"/>
          </a:xfrm>
          <a:prstGeom prst="rect">
            <a:avLst/>
          </a:prstGeom>
          <a:noFill/>
          <a:ln>
            <a:noFill/>
          </a:ln>
        </p:spPr>
        <p:txBody>
          <a:bodyPr wrap="square" rtlCol="0" anchor="ctr" anchorCtr="1">
            <a:spAutoFit/>
          </a:bodyPr>
          <a:lstStyle/>
          <a:p>
            <a:r>
              <a:rPr lang="en-US" dirty="0"/>
              <a:t>At this time, all committees have full rosters.  </a:t>
            </a:r>
          </a:p>
        </p:txBody>
      </p:sp>
      <p:sp>
        <p:nvSpPr>
          <p:cNvPr id="5" name="Title 1">
            <a:extLst>
              <a:ext uri="{FF2B5EF4-FFF2-40B4-BE49-F238E27FC236}">
                <a16:creationId xmlns:a16="http://schemas.microsoft.com/office/drawing/2014/main" id="{CD339634-01F6-46FC-A686-50C29E586FCD}"/>
              </a:ext>
            </a:extLst>
          </p:cNvPr>
          <p:cNvSpPr txBox="1">
            <a:spLocks/>
          </p:cNvSpPr>
          <p:nvPr/>
        </p:nvSpPr>
        <p:spPr>
          <a:xfrm>
            <a:off x="1141411" y="2703374"/>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dirty="0"/>
              <a:t>Senator report</a:t>
            </a:r>
          </a:p>
        </p:txBody>
      </p:sp>
      <p:sp>
        <p:nvSpPr>
          <p:cNvPr id="6" name="TextBox 5">
            <a:extLst>
              <a:ext uri="{FF2B5EF4-FFF2-40B4-BE49-F238E27FC236}">
                <a16:creationId xmlns:a16="http://schemas.microsoft.com/office/drawing/2014/main" id="{769E8030-A927-468C-902B-D33E0C01A3EA}"/>
              </a:ext>
            </a:extLst>
          </p:cNvPr>
          <p:cNvSpPr txBox="1"/>
          <p:nvPr/>
        </p:nvSpPr>
        <p:spPr>
          <a:xfrm>
            <a:off x="1408110" y="3533311"/>
            <a:ext cx="9372600" cy="830997"/>
          </a:xfrm>
          <a:prstGeom prst="rect">
            <a:avLst/>
          </a:prstGeom>
          <a:noFill/>
          <a:ln>
            <a:noFill/>
          </a:ln>
        </p:spPr>
        <p:txBody>
          <a:bodyPr wrap="square" rtlCol="0" anchor="ctr" anchorCtr="1">
            <a:spAutoFit/>
          </a:bodyPr>
          <a:lstStyle/>
          <a:p>
            <a:r>
              <a:rPr lang="en-US" dirty="0"/>
              <a:t>1 current Senator vacancy- College of Medicine</a:t>
            </a:r>
          </a:p>
          <a:p>
            <a:r>
              <a:rPr lang="en-US" dirty="0"/>
              <a:t>                    </a:t>
            </a:r>
          </a:p>
        </p:txBody>
      </p:sp>
      <p:sp>
        <p:nvSpPr>
          <p:cNvPr id="7" name="Title 1">
            <a:extLst>
              <a:ext uri="{FF2B5EF4-FFF2-40B4-BE49-F238E27FC236}">
                <a16:creationId xmlns:a16="http://schemas.microsoft.com/office/drawing/2014/main" id="{32A0AE7E-C220-4F59-A27E-FB4970C8B944}"/>
              </a:ext>
            </a:extLst>
          </p:cNvPr>
          <p:cNvSpPr txBox="1">
            <a:spLocks/>
          </p:cNvSpPr>
          <p:nvPr/>
        </p:nvSpPr>
        <p:spPr>
          <a:xfrm>
            <a:off x="1141412" y="3365371"/>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endParaRPr lang="en-US" dirty="0"/>
          </a:p>
        </p:txBody>
      </p:sp>
    </p:spTree>
    <p:extLst>
      <p:ext uri="{BB962C8B-B14F-4D97-AF65-F5344CB8AC3E}">
        <p14:creationId xmlns:p14="http://schemas.microsoft.com/office/powerpoint/2010/main" val="29370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360501" cy="762000"/>
          </a:xfrm>
        </p:spPr>
        <p:txBody>
          <a:bodyPr/>
          <a:lstStyle/>
          <a:p>
            <a:pPr algn="ctr"/>
            <a:r>
              <a:rPr lang="en-US" b="1" dirty="0"/>
              <a:t>Communication committee</a:t>
            </a:r>
          </a:p>
        </p:txBody>
      </p:sp>
      <p:sp>
        <p:nvSpPr>
          <p:cNvPr id="3" name="Content Placeholder 2"/>
          <p:cNvSpPr>
            <a:spLocks noGrp="1"/>
          </p:cNvSpPr>
          <p:nvPr>
            <p:ph idx="1"/>
          </p:nvPr>
        </p:nvSpPr>
        <p:spPr>
          <a:xfrm>
            <a:off x="684212" y="5964059"/>
            <a:ext cx="11353800" cy="893941"/>
          </a:xfrm>
        </p:spPr>
        <p:txBody>
          <a:bodyPr/>
          <a:lstStyle/>
          <a:p>
            <a:pPr marL="0" indent="0">
              <a:buNone/>
            </a:pPr>
            <a:r>
              <a:rPr lang="en-US" dirty="0"/>
              <a:t>Meetings will be held on the 3</a:t>
            </a:r>
            <a:r>
              <a:rPr lang="en-US" baseline="30000" dirty="0"/>
              <a:t>rd</a:t>
            </a:r>
            <a:r>
              <a:rPr lang="en-US" dirty="0"/>
              <a:t> Thursday of each month. </a:t>
            </a:r>
          </a:p>
        </p:txBody>
      </p:sp>
      <p:sp>
        <p:nvSpPr>
          <p:cNvPr id="4" name="TextBox 3">
            <a:extLst>
              <a:ext uri="{FF2B5EF4-FFF2-40B4-BE49-F238E27FC236}">
                <a16:creationId xmlns:a16="http://schemas.microsoft.com/office/drawing/2014/main" id="{0145D7AF-0871-4644-A02D-2E36069DCDC8}"/>
              </a:ext>
            </a:extLst>
          </p:cNvPr>
          <p:cNvSpPr txBox="1"/>
          <p:nvPr/>
        </p:nvSpPr>
        <p:spPr>
          <a:xfrm>
            <a:off x="684212" y="1524001"/>
            <a:ext cx="10744200" cy="3662541"/>
          </a:xfrm>
          <a:prstGeom prst="rect">
            <a:avLst/>
          </a:prstGeom>
          <a:noFill/>
          <a:ln>
            <a:noFill/>
          </a:ln>
        </p:spPr>
        <p:txBody>
          <a:bodyPr wrap="square" rtlCol="0" anchor="ctr" anchorCtr="1">
            <a:spAutoFit/>
          </a:bodyPr>
          <a:lstStyle/>
          <a:p>
            <a:r>
              <a:rPr lang="en-US" dirty="0"/>
              <a:t>The Communication Committee evaluated the (many) number of mass emails being sent – some in part due to the COVID-19 pandemic – and decided it would be beneficial to continue to pause a release of the newsletter until those emails are reduced. They are continuing to look at options for the newsletter. They are encouraging any campus-wide activities – especially staff-focused events – to be sent as early as possible.</a:t>
            </a:r>
          </a:p>
          <a:p>
            <a:endParaRPr lang="en-US" dirty="0">
              <a:solidFill>
                <a:srgbClr val="FF0000"/>
              </a:solidFill>
            </a:endParaRPr>
          </a:p>
          <a:p>
            <a:r>
              <a:rPr lang="en-US" sz="4000" b="1" dirty="0"/>
              <a:t>Facebook.com/</a:t>
            </a:r>
            <a:r>
              <a:rPr lang="en-US" sz="4000" b="1" dirty="0" err="1"/>
              <a:t>OUHSCStaffSenate</a:t>
            </a:r>
            <a:endParaRPr lang="en-US" sz="4000" b="1" dirty="0"/>
          </a:p>
        </p:txBody>
      </p:sp>
    </p:spTree>
    <p:extLst>
      <p:ext uri="{BB962C8B-B14F-4D97-AF65-F5344CB8AC3E}">
        <p14:creationId xmlns:p14="http://schemas.microsoft.com/office/powerpoint/2010/main" val="4598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E9FF0-87BD-4B0D-B87F-38FC2E9ADA50}"/>
              </a:ext>
            </a:extLst>
          </p:cNvPr>
          <p:cNvSpPr txBox="1"/>
          <p:nvPr/>
        </p:nvSpPr>
        <p:spPr>
          <a:xfrm>
            <a:off x="3036961" y="685800"/>
            <a:ext cx="9151864" cy="1015663"/>
          </a:xfrm>
          <a:prstGeom prst="rect">
            <a:avLst/>
          </a:prstGeom>
          <a:noFill/>
          <a:ln>
            <a:noFill/>
          </a:ln>
        </p:spPr>
        <p:txBody>
          <a:bodyPr wrap="none" rtlCol="0" anchor="ctr" anchorCtr="1">
            <a:spAutoFit/>
          </a:bodyPr>
          <a:lstStyle/>
          <a:p>
            <a:r>
              <a:rPr lang="en-US" sz="6000" dirty="0"/>
              <a:t>Employee of the Month </a:t>
            </a:r>
          </a:p>
        </p:txBody>
      </p:sp>
      <p:sp>
        <p:nvSpPr>
          <p:cNvPr id="3" name="TextBox 2">
            <a:extLst>
              <a:ext uri="{FF2B5EF4-FFF2-40B4-BE49-F238E27FC236}">
                <a16:creationId xmlns:a16="http://schemas.microsoft.com/office/drawing/2014/main" id="{FB7CF541-24B0-4045-AFE7-A9C74DC40B51}"/>
              </a:ext>
            </a:extLst>
          </p:cNvPr>
          <p:cNvSpPr txBox="1"/>
          <p:nvPr/>
        </p:nvSpPr>
        <p:spPr>
          <a:xfrm>
            <a:off x="379412" y="2579132"/>
            <a:ext cx="7118839" cy="3662541"/>
          </a:xfrm>
          <a:prstGeom prst="rect">
            <a:avLst/>
          </a:prstGeom>
          <a:noFill/>
          <a:ln>
            <a:noFill/>
          </a:ln>
        </p:spPr>
        <p:txBody>
          <a:bodyPr wrap="square" rtlCol="0" anchor="ctr" anchorCtr="1">
            <a:spAutoFit/>
          </a:bodyPr>
          <a:lstStyle/>
          <a:p>
            <a:pPr algn="ctr"/>
            <a:r>
              <a:rPr lang="en-US" sz="3600" b="1" dirty="0"/>
              <a:t>December 2020 EOM</a:t>
            </a:r>
          </a:p>
          <a:p>
            <a:pPr algn="ctr"/>
            <a:endParaRPr lang="en-US" sz="3200" dirty="0"/>
          </a:p>
          <a:p>
            <a:pPr algn="ctr"/>
            <a:r>
              <a:rPr lang="en-US" sz="3600" b="1" dirty="0"/>
              <a:t>Brenda Fox</a:t>
            </a:r>
          </a:p>
          <a:p>
            <a:pPr algn="ctr"/>
            <a:r>
              <a:rPr lang="en-US" sz="3200" b="1" dirty="0"/>
              <a:t>Administrative Coordinator</a:t>
            </a:r>
          </a:p>
          <a:p>
            <a:pPr algn="ctr"/>
            <a:r>
              <a:rPr lang="en-US" sz="3200" b="1" dirty="0"/>
              <a:t>Department of Communications Sciences and Disorders</a:t>
            </a:r>
          </a:p>
          <a:p>
            <a:pPr algn="ctr"/>
            <a:r>
              <a:rPr lang="en-US" sz="3200" b="1" dirty="0"/>
              <a:t>College of Allied Health </a:t>
            </a:r>
          </a:p>
        </p:txBody>
      </p:sp>
      <p:pic>
        <p:nvPicPr>
          <p:cNvPr id="5" name="Picture 4">
            <a:extLst>
              <a:ext uri="{FF2B5EF4-FFF2-40B4-BE49-F238E27FC236}">
                <a16:creationId xmlns:a16="http://schemas.microsoft.com/office/drawing/2014/main" id="{9CA5B5C8-1A86-47DF-8E45-6D9054516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3" y="381000"/>
            <a:ext cx="3131674" cy="4855309"/>
          </a:xfrm>
          <a:prstGeom prst="rect">
            <a:avLst/>
          </a:prstGeom>
        </p:spPr>
      </p:pic>
      <p:pic>
        <p:nvPicPr>
          <p:cNvPr id="4" name="Picture 3">
            <a:extLst>
              <a:ext uri="{FF2B5EF4-FFF2-40B4-BE49-F238E27FC236}">
                <a16:creationId xmlns:a16="http://schemas.microsoft.com/office/drawing/2014/main" id="{3CA9E497-CE5C-4B98-AB51-8109825C7D7C}"/>
              </a:ext>
            </a:extLst>
          </p:cNvPr>
          <p:cNvPicPr>
            <a:picLocks noChangeAspect="1"/>
          </p:cNvPicPr>
          <p:nvPr/>
        </p:nvPicPr>
        <p:blipFill rotWithShape="1">
          <a:blip r:embed="rId3"/>
          <a:srcRect l="13740" t="24993" r="73131" b="20826"/>
          <a:stretch/>
        </p:blipFill>
        <p:spPr>
          <a:xfrm>
            <a:off x="7845740" y="1828800"/>
            <a:ext cx="3385039" cy="4191000"/>
          </a:xfrm>
          <a:prstGeom prst="rect">
            <a:avLst/>
          </a:prstGeom>
          <a:solidFill>
            <a:schemeClr val="bg1"/>
          </a:solidFill>
          <a:ln w="117475">
            <a:solidFill>
              <a:schemeClr val="bg1">
                <a:alpha val="95000"/>
              </a:schemeClr>
            </a:solidFill>
          </a:ln>
        </p:spPr>
      </p:pic>
    </p:spTree>
    <p:extLst>
      <p:ext uri="{BB962C8B-B14F-4D97-AF65-F5344CB8AC3E}">
        <p14:creationId xmlns:p14="http://schemas.microsoft.com/office/powerpoint/2010/main" val="10643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34364</TotalTime>
  <Words>1248</Words>
  <Application>Microsoft Office PowerPoint</Application>
  <PresentationFormat>Custom</PresentationFormat>
  <Paragraphs>148</Paragraphs>
  <Slides>23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MS PGothic</vt:lpstr>
      <vt:lpstr>Aharoni</vt:lpstr>
      <vt:lpstr>Arial</vt:lpstr>
      <vt:lpstr>Arial Narrow</vt:lpstr>
      <vt:lpstr>Brush Script MT</vt:lpstr>
      <vt:lpstr>Calibri</vt:lpstr>
      <vt:lpstr>Calibri Light</vt:lpstr>
      <vt:lpstr>Cambria</vt:lpstr>
      <vt:lpstr>Century Gothic</vt:lpstr>
      <vt:lpstr>Symbol</vt:lpstr>
      <vt:lpstr>Times New Roman</vt:lpstr>
      <vt:lpstr>Crimson landscape design template</vt:lpstr>
      <vt:lpstr>PowerPoint Presentation</vt:lpstr>
      <vt:lpstr>PowerPoint Presentation</vt:lpstr>
      <vt:lpstr>Staff Senate  Meeting  February 4, 2021</vt:lpstr>
      <vt:lpstr>OUHSC Staff Senate Business</vt:lpstr>
      <vt:lpstr>Community outreach committee</vt:lpstr>
      <vt:lpstr>PowerPoint Presentation</vt:lpstr>
      <vt:lpstr>Committee on committees</vt:lpstr>
      <vt:lpstr>Communication committee</vt:lpstr>
      <vt:lpstr>PowerPoint Presentation</vt:lpstr>
      <vt:lpstr>PowerPoint Presentation</vt:lpstr>
      <vt:lpstr>Employee of the month committee</vt:lpstr>
      <vt:lpstr>Fundraising COMMITTEE</vt:lpstr>
      <vt:lpstr>Staff EVENTS Committee</vt:lpstr>
      <vt:lpstr>New business and announcements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OUHSC Staff Senate</dc:title>
  <dc:creator>Walton, Marty (HSC)</dc:creator>
  <cp:lastModifiedBy>Geiger, Nancy A.  (HSC)</cp:lastModifiedBy>
  <cp:revision>495</cp:revision>
  <cp:lastPrinted>2020-11-02T20:17:55Z</cp:lastPrinted>
  <dcterms:created xsi:type="dcterms:W3CDTF">2018-10-04T13:29:49Z</dcterms:created>
  <dcterms:modified xsi:type="dcterms:W3CDTF">2021-02-02T21:48:05Z</dcterms:modified>
  <cp:contentStatus/>
</cp:coreProperties>
</file>