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9"/>
  </p:notesMasterIdLst>
  <p:handoutMasterIdLst>
    <p:handoutMasterId r:id="rId30"/>
  </p:handoutMasterIdLst>
  <p:sldIdLst>
    <p:sldId id="299" r:id="rId2"/>
    <p:sldId id="425" r:id="rId3"/>
    <p:sldId id="413" r:id="rId4"/>
    <p:sldId id="274" r:id="rId5"/>
    <p:sldId id="329" r:id="rId6"/>
    <p:sldId id="438" r:id="rId7"/>
    <p:sldId id="328" r:id="rId8"/>
    <p:sldId id="312" r:id="rId9"/>
    <p:sldId id="428" r:id="rId10"/>
    <p:sldId id="435" r:id="rId11"/>
    <p:sldId id="372" r:id="rId12"/>
    <p:sldId id="410" r:id="rId13"/>
    <p:sldId id="326" r:id="rId14"/>
    <p:sldId id="423" r:id="rId15"/>
    <p:sldId id="321" r:id="rId16"/>
    <p:sldId id="426" r:id="rId17"/>
    <p:sldId id="375" r:id="rId18"/>
    <p:sldId id="437" r:id="rId19"/>
    <p:sldId id="430" r:id="rId20"/>
    <p:sldId id="256" r:id="rId21"/>
    <p:sldId id="434" r:id="rId22"/>
    <p:sldId id="431" r:id="rId23"/>
    <p:sldId id="433" r:id="rId24"/>
    <p:sldId id="432" r:id="rId25"/>
    <p:sldId id="436" r:id="rId26"/>
    <p:sldId id="355" r:id="rId27"/>
    <p:sldId id="419" r:id="rId28"/>
  </p:sldIdLst>
  <p:sldSz cx="12188825" cy="6858000"/>
  <p:notesSz cx="7010400" cy="9236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F4457-1DDC-49A7-9D1C-554EF0853E06}">
          <p14:sldIdLst>
            <p14:sldId id="299"/>
            <p14:sldId id="425"/>
            <p14:sldId id="413"/>
            <p14:sldId id="274"/>
            <p14:sldId id="329"/>
            <p14:sldId id="438"/>
            <p14:sldId id="328"/>
            <p14:sldId id="312"/>
            <p14:sldId id="428"/>
            <p14:sldId id="435"/>
            <p14:sldId id="372"/>
            <p14:sldId id="410"/>
            <p14:sldId id="326"/>
            <p14:sldId id="423"/>
            <p14:sldId id="321"/>
            <p14:sldId id="426"/>
            <p14:sldId id="375"/>
            <p14:sldId id="437"/>
            <p14:sldId id="430"/>
            <p14:sldId id="256"/>
            <p14:sldId id="434"/>
            <p14:sldId id="431"/>
            <p14:sldId id="433"/>
            <p14:sldId id="432"/>
            <p14:sldId id="436"/>
            <p14:sldId id="355"/>
            <p14:sldId id="419"/>
          </p14:sldIdLst>
        </p14:section>
      </p14:sectionLst>
    </p:ex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er, Kelli  (HSC)" initials="DK(" lastIdx="1" clrIdx="0">
    <p:extLst>
      <p:ext uri="{19B8F6BF-5375-455C-9EA6-DF929625EA0E}">
        <p15:presenceInfo xmlns:p15="http://schemas.microsoft.com/office/powerpoint/2012/main" userId="S-1-5-21-598231604-1040596609-1897138802-96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B"/>
    <a:srgbClr val="FFCB25"/>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6" autoAdjust="0"/>
    <p:restoredTop sz="94660"/>
  </p:normalViewPr>
  <p:slideViewPr>
    <p:cSldViewPr>
      <p:cViewPr varScale="1">
        <p:scale>
          <a:sx n="82" d="100"/>
          <a:sy n="82" d="100"/>
        </p:scale>
        <p:origin x="90" y="72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514" tIns="46258" rIns="92514" bIns="46258" rtlCol="0"/>
          <a:lstStyle>
            <a:lvl1pPr algn="r">
              <a:defRPr sz="1200"/>
            </a:lvl1pPr>
          </a:lstStyle>
          <a:p>
            <a:fld id="{4954C6E1-AF92-4FB7-A013-0B520EBC30AE}" type="datetimeFigureOut">
              <a:rPr lang="en-US"/>
              <a:t>3/30/2021</a:t>
            </a:fld>
            <a:endParaRPr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514" tIns="46258" rIns="92514" bIns="46258" rtlCol="0" anchor="b"/>
          <a:lstStyle>
            <a:lvl1pPr algn="l">
              <a:defRPr sz="1200"/>
            </a:lvl1pPr>
          </a:lstStyle>
          <a:p>
            <a:endParaRPr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514" tIns="46258" rIns="92514" bIns="46258"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idx="1"/>
          </p:nvPr>
        </p:nvSpPr>
        <p:spPr>
          <a:xfrm>
            <a:off x="3970938" y="0"/>
            <a:ext cx="3037840" cy="461804"/>
          </a:xfrm>
          <a:prstGeom prst="rect">
            <a:avLst/>
          </a:prstGeom>
        </p:spPr>
        <p:txBody>
          <a:bodyPr vert="horz" lIns="92514" tIns="46258" rIns="92514" bIns="46258" rtlCol="0"/>
          <a:lstStyle>
            <a:lvl1pPr algn="r">
              <a:defRPr sz="1200"/>
            </a:lvl1pPr>
          </a:lstStyle>
          <a:p>
            <a:fld id="{95C10850-0874-4A61-99B4-D613C5E8D9EA}" type="datetimeFigureOut">
              <a:rPr lang="en-US"/>
              <a:t>3/30/2021</a:t>
            </a:fld>
            <a:endParaRPr dirty="0"/>
          </a:p>
        </p:txBody>
      </p:sp>
      <p:sp>
        <p:nvSpPr>
          <p:cNvPr id="4" name="Slide Image Placeholder 3"/>
          <p:cNvSpPr>
            <a:spLocks noGrp="1" noRot="1" noChangeAspect="1"/>
          </p:cNvSpPr>
          <p:nvPr>
            <p:ph type="sldImg" idx="2"/>
          </p:nvPr>
        </p:nvSpPr>
        <p:spPr>
          <a:xfrm>
            <a:off x="428625" y="693738"/>
            <a:ext cx="6153150" cy="3462337"/>
          </a:xfrm>
          <a:prstGeom prst="rect">
            <a:avLst/>
          </a:prstGeom>
          <a:noFill/>
          <a:ln w="12700">
            <a:solidFill>
              <a:prstClr val="black"/>
            </a:solidFill>
          </a:ln>
        </p:spPr>
        <p:txBody>
          <a:bodyPr vert="horz" lIns="92514" tIns="46258" rIns="92514" bIns="46258" rtlCol="0" anchor="ctr"/>
          <a:lstStyle/>
          <a:p>
            <a:endParaRPr dirty="0"/>
          </a:p>
        </p:txBody>
      </p:sp>
      <p:sp>
        <p:nvSpPr>
          <p:cNvPr id="5" name="Notes Placeholder 4"/>
          <p:cNvSpPr>
            <a:spLocks noGrp="1"/>
          </p:cNvSpPr>
          <p:nvPr>
            <p:ph type="body" sz="quarter" idx="3"/>
          </p:nvPr>
        </p:nvSpPr>
        <p:spPr>
          <a:xfrm>
            <a:off x="701040" y="4387138"/>
            <a:ext cx="5608320" cy="4156234"/>
          </a:xfrm>
          <a:prstGeom prst="rect">
            <a:avLst/>
          </a:prstGeom>
        </p:spPr>
        <p:txBody>
          <a:bodyPr vert="horz" lIns="92514" tIns="46258" rIns="92514" bIns="4625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514" tIns="46258" rIns="92514" bIns="46258" rtlCol="0" anchor="b"/>
          <a:lstStyle>
            <a:lvl1pPr algn="l">
              <a:defRPr sz="1200"/>
            </a:lvl1pPr>
          </a:lstStyle>
          <a:p>
            <a:endParaRPr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514" tIns="46258" rIns="92514" bIns="46258"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4</a:t>
            </a:fld>
            <a:endParaRPr lang="en-US" dirty="0"/>
          </a:p>
        </p:txBody>
      </p:sp>
    </p:spTree>
    <p:extLst>
      <p:ext uri="{BB962C8B-B14F-4D97-AF65-F5344CB8AC3E}">
        <p14:creationId xmlns:p14="http://schemas.microsoft.com/office/powerpoint/2010/main" val="14842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3/30/2021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3/30/2021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3/30/2021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3/30/2021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3/30/2021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3/30/2021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3/30/2021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3/30/2021</a:t>
            </a:fld>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3/30/2021</a:t>
            </a:fld>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B9B9059-F1D6-41D0-95CF-D21CAA096B3A}" type="datetimeFigureOut">
              <a:rPr lang="en-US" smtClean="0"/>
              <a:pPr/>
              <a:t>3/30/2021</a:t>
            </a:fld>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3/30/2021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3/30/2021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3/30/2021</a:t>
            </a:fld>
            <a:endParaRPr lang="en-US"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Nancy-Geiger@ouhsc.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Nancy-geiger@ouhsc.edu" TargetMode="External"/><Relationship Id="rId7" Type="http://schemas.openxmlformats.org/officeDocument/2006/relationships/image" Target="../media/image23.jpeg"/><Relationship Id="rId2" Type="http://schemas.openxmlformats.org/officeDocument/2006/relationships/hyperlink" Target="mailto:Carol-Clure@ouhsc.edu"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mailto:staff-senate@ouhsc.edu"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ohr@ou.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bit.ly/OUpublichealth"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yndall-Wahkinney@ouhsc.edu"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Carol-Clure@ouhsc.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612" y="2293968"/>
            <a:ext cx="4648200" cy="1940169"/>
          </a:xfrm>
        </p:spPr>
        <p:txBody>
          <a:bodyPr/>
          <a:lstStyle/>
          <a:p>
            <a:pPr algn="ctr"/>
            <a:r>
              <a:rPr lang="en-US" sz="4800" b="1" dirty="0"/>
              <a:t>Staff Senate </a:t>
            </a:r>
            <a:br>
              <a:rPr lang="en-US" sz="4800" b="1" dirty="0"/>
            </a:br>
            <a:r>
              <a:rPr lang="en-US" sz="4800" b="1" dirty="0"/>
              <a:t>Meeting </a:t>
            </a:r>
            <a:br>
              <a:rPr lang="en-US" dirty="0"/>
            </a:br>
            <a:r>
              <a:rPr lang="en-US" dirty="0"/>
              <a:t>April 1, 2021</a:t>
            </a:r>
          </a:p>
        </p:txBody>
      </p:sp>
      <p:pic>
        <p:nvPicPr>
          <p:cNvPr id="3074" name="Picture 2" descr="Forrest Gump Memes Running">
            <a:extLst>
              <a:ext uri="{FF2B5EF4-FFF2-40B4-BE49-F238E27FC236}">
                <a16:creationId xmlns:a16="http://schemas.microsoft.com/office/drawing/2014/main" id="{C2D994FA-779F-43DA-9DD7-9385E2E23F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0" b="18421"/>
          <a:stretch/>
        </p:blipFill>
        <p:spPr bwMode="auto">
          <a:xfrm>
            <a:off x="577117" y="533400"/>
            <a:ext cx="5942012" cy="591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FBFAEA-F7E8-44D2-86E1-E6750B5812EC}"/>
              </a:ext>
            </a:extLst>
          </p:cNvPr>
          <p:cNvPicPr>
            <a:picLocks noChangeAspect="1"/>
          </p:cNvPicPr>
          <p:nvPr/>
        </p:nvPicPr>
        <p:blipFill rotWithShape="1">
          <a:blip r:embed="rId2"/>
          <a:srcRect l="9990" t="14574" r="73131" b="6239"/>
          <a:stretch/>
        </p:blipFill>
        <p:spPr>
          <a:xfrm>
            <a:off x="2665412" y="-24739"/>
            <a:ext cx="6858000" cy="6882740"/>
          </a:xfrm>
          <a:prstGeom prst="rect">
            <a:avLst/>
          </a:prstGeom>
        </p:spPr>
      </p:pic>
    </p:spTree>
    <p:extLst>
      <p:ext uri="{BB962C8B-B14F-4D97-AF65-F5344CB8AC3E}">
        <p14:creationId xmlns:p14="http://schemas.microsoft.com/office/powerpoint/2010/main" val="62975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10360501" cy="762000"/>
          </a:xfrm>
        </p:spPr>
        <p:txBody>
          <a:bodyPr/>
          <a:lstStyle/>
          <a:p>
            <a:pPr algn="ctr"/>
            <a:r>
              <a:rPr lang="en-US" b="1" dirty="0"/>
              <a:t>Communication committee</a:t>
            </a:r>
          </a:p>
        </p:txBody>
      </p:sp>
      <p:sp>
        <p:nvSpPr>
          <p:cNvPr id="3" name="Content Placeholder 2"/>
          <p:cNvSpPr>
            <a:spLocks noGrp="1"/>
          </p:cNvSpPr>
          <p:nvPr>
            <p:ph idx="1"/>
          </p:nvPr>
        </p:nvSpPr>
        <p:spPr>
          <a:xfrm>
            <a:off x="912812" y="5334000"/>
            <a:ext cx="11125200" cy="893941"/>
          </a:xfrm>
        </p:spPr>
        <p:txBody>
          <a:bodyPr/>
          <a:lstStyle/>
          <a:p>
            <a:pPr marL="0" indent="0">
              <a:buNone/>
            </a:pPr>
            <a:r>
              <a:rPr lang="en-US" dirty="0"/>
              <a:t>Meetings will be held on the 3</a:t>
            </a:r>
            <a:r>
              <a:rPr lang="en-US" baseline="30000" dirty="0"/>
              <a:t>rd</a:t>
            </a:r>
            <a:r>
              <a:rPr lang="en-US" dirty="0"/>
              <a:t> Thursday of each month. </a:t>
            </a:r>
          </a:p>
        </p:txBody>
      </p:sp>
      <p:sp>
        <p:nvSpPr>
          <p:cNvPr id="4" name="TextBox 3">
            <a:extLst>
              <a:ext uri="{FF2B5EF4-FFF2-40B4-BE49-F238E27FC236}">
                <a16:creationId xmlns:a16="http://schemas.microsoft.com/office/drawing/2014/main" id="{0145D7AF-0871-4644-A02D-2E36069DCDC8}"/>
              </a:ext>
            </a:extLst>
          </p:cNvPr>
          <p:cNvSpPr txBox="1"/>
          <p:nvPr/>
        </p:nvSpPr>
        <p:spPr>
          <a:xfrm>
            <a:off x="684212" y="1981200"/>
            <a:ext cx="10744200" cy="2554545"/>
          </a:xfrm>
          <a:prstGeom prst="rect">
            <a:avLst/>
          </a:prstGeom>
          <a:noFill/>
          <a:ln>
            <a:noFill/>
          </a:ln>
        </p:spPr>
        <p:txBody>
          <a:bodyPr wrap="square" rtlCol="0" anchor="ctr" anchorCtr="1">
            <a:spAutoFit/>
          </a:bodyPr>
          <a:lstStyle/>
          <a:p>
            <a:r>
              <a:rPr lang="en-US" dirty="0"/>
              <a:t>HSC Staff Senate Communication  invites staff with a  background in graphic design, marketing, or communication to consider joining the team for the 2021-2022 year!</a:t>
            </a:r>
          </a:p>
          <a:p>
            <a:endParaRPr lang="en-US" dirty="0"/>
          </a:p>
          <a:p>
            <a:endParaRPr lang="en-US" dirty="0"/>
          </a:p>
          <a:p>
            <a:r>
              <a:rPr lang="en-US" sz="4000" b="1" dirty="0"/>
              <a:t>Facebook.com/</a:t>
            </a:r>
            <a:r>
              <a:rPr lang="en-US" sz="4000" b="1" dirty="0" err="1"/>
              <a:t>OUHSCStaffSenate</a:t>
            </a:r>
            <a:endParaRPr lang="en-US" sz="4000" b="1" dirty="0"/>
          </a:p>
        </p:txBody>
      </p:sp>
    </p:spTree>
    <p:extLst>
      <p:ext uri="{BB962C8B-B14F-4D97-AF65-F5344CB8AC3E}">
        <p14:creationId xmlns:p14="http://schemas.microsoft.com/office/powerpoint/2010/main" val="4598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C31EB8-CC3A-425E-BA63-E813CB616723}"/>
              </a:ext>
            </a:extLst>
          </p:cNvPr>
          <p:cNvPicPr>
            <a:picLocks noChangeAspect="1"/>
          </p:cNvPicPr>
          <p:nvPr/>
        </p:nvPicPr>
        <p:blipFill rotWithShape="1">
          <a:blip r:embed="rId2"/>
          <a:srcRect l="9967" t="24187" r="20143"/>
          <a:stretch/>
        </p:blipFill>
        <p:spPr>
          <a:xfrm>
            <a:off x="7542212" y="2448470"/>
            <a:ext cx="3810000" cy="3749214"/>
          </a:xfrm>
          <a:prstGeom prst="rect">
            <a:avLst/>
          </a:prstGeom>
        </p:spPr>
      </p:pic>
      <p:pic>
        <p:nvPicPr>
          <p:cNvPr id="5" name="Picture 4">
            <a:extLst>
              <a:ext uri="{FF2B5EF4-FFF2-40B4-BE49-F238E27FC236}">
                <a16:creationId xmlns:a16="http://schemas.microsoft.com/office/drawing/2014/main" id="{9CA5B5C8-1A86-47DF-8E45-6D9054516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825"/>
            <a:ext cx="3583192" cy="5555338"/>
          </a:xfrm>
          <a:prstGeom prst="rect">
            <a:avLst/>
          </a:prstGeom>
        </p:spPr>
      </p:pic>
      <p:sp>
        <p:nvSpPr>
          <p:cNvPr id="2" name="TextBox 1">
            <a:extLst>
              <a:ext uri="{FF2B5EF4-FFF2-40B4-BE49-F238E27FC236}">
                <a16:creationId xmlns:a16="http://schemas.microsoft.com/office/drawing/2014/main" id="{793E9FF0-87BD-4B0D-B87F-38FC2E9ADA50}"/>
              </a:ext>
            </a:extLst>
          </p:cNvPr>
          <p:cNvSpPr txBox="1"/>
          <p:nvPr/>
        </p:nvSpPr>
        <p:spPr>
          <a:xfrm>
            <a:off x="3935710" y="1075842"/>
            <a:ext cx="8257389" cy="923330"/>
          </a:xfrm>
          <a:prstGeom prst="rect">
            <a:avLst/>
          </a:prstGeom>
          <a:noFill/>
          <a:ln>
            <a:noFill/>
          </a:ln>
        </p:spPr>
        <p:txBody>
          <a:bodyPr wrap="none" rtlCol="0" anchor="ctr" anchorCtr="1">
            <a:spAutoFit/>
          </a:bodyPr>
          <a:lstStyle/>
          <a:p>
            <a:r>
              <a:rPr lang="en-US" sz="5400" dirty="0"/>
              <a:t>Employee of the Month </a:t>
            </a:r>
          </a:p>
        </p:txBody>
      </p:sp>
      <p:sp>
        <p:nvSpPr>
          <p:cNvPr id="3" name="TextBox 2">
            <a:extLst>
              <a:ext uri="{FF2B5EF4-FFF2-40B4-BE49-F238E27FC236}">
                <a16:creationId xmlns:a16="http://schemas.microsoft.com/office/drawing/2014/main" id="{FB7CF541-24B0-4045-AFE7-A9C74DC40B51}"/>
              </a:ext>
            </a:extLst>
          </p:cNvPr>
          <p:cNvSpPr txBox="1"/>
          <p:nvPr/>
        </p:nvSpPr>
        <p:spPr>
          <a:xfrm>
            <a:off x="932292" y="2177177"/>
            <a:ext cx="7648308" cy="3600986"/>
          </a:xfrm>
          <a:prstGeom prst="rect">
            <a:avLst/>
          </a:prstGeom>
          <a:noFill/>
          <a:ln>
            <a:noFill/>
          </a:ln>
        </p:spPr>
        <p:txBody>
          <a:bodyPr wrap="square" rtlCol="0" anchor="ctr" anchorCtr="1">
            <a:spAutoFit/>
          </a:bodyPr>
          <a:lstStyle/>
          <a:p>
            <a:pPr algn="ctr"/>
            <a:r>
              <a:rPr lang="en-US" sz="3600" b="1" dirty="0"/>
              <a:t>April 2021</a:t>
            </a:r>
          </a:p>
          <a:p>
            <a:pPr algn="ctr"/>
            <a:endParaRPr lang="en-US" sz="3600" b="1" dirty="0"/>
          </a:p>
          <a:p>
            <a:pPr algn="ctr"/>
            <a:r>
              <a:rPr lang="en-US" sz="4400" b="1" dirty="0"/>
              <a:t>Thomas Wilson </a:t>
            </a:r>
          </a:p>
          <a:p>
            <a:pPr algn="ctr"/>
            <a:r>
              <a:rPr lang="en-US" b="1" dirty="0"/>
              <a:t>Research Management Coordinator</a:t>
            </a:r>
          </a:p>
          <a:p>
            <a:pPr algn="ctr"/>
            <a:r>
              <a:rPr lang="en-US" sz="2800" b="1" dirty="0"/>
              <a:t>Department of Pediatrics</a:t>
            </a:r>
          </a:p>
          <a:p>
            <a:pPr algn="ctr"/>
            <a:r>
              <a:rPr lang="en-US" sz="2800" b="1" dirty="0"/>
              <a:t>College of Medicine</a:t>
            </a:r>
          </a:p>
          <a:p>
            <a:pPr algn="ctr"/>
            <a:endParaRPr lang="en-US" sz="3200" dirty="0"/>
          </a:p>
        </p:txBody>
      </p:sp>
    </p:spTree>
    <p:extLst>
      <p:ext uri="{BB962C8B-B14F-4D97-AF65-F5344CB8AC3E}">
        <p14:creationId xmlns:p14="http://schemas.microsoft.com/office/powerpoint/2010/main" val="120623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 of the month committee</a:t>
            </a:r>
          </a:p>
        </p:txBody>
      </p:sp>
      <p:sp>
        <p:nvSpPr>
          <p:cNvPr id="3" name="Content Placeholder 2"/>
          <p:cNvSpPr>
            <a:spLocks noGrp="1"/>
          </p:cNvSpPr>
          <p:nvPr>
            <p:ph idx="1"/>
          </p:nvPr>
        </p:nvSpPr>
        <p:spPr>
          <a:xfrm>
            <a:off x="627632" y="1981200"/>
            <a:ext cx="10933560" cy="4114800"/>
          </a:xfrm>
        </p:spPr>
        <p:txBody>
          <a:bodyPr>
            <a:normAutofit fontScale="25000" lnSpcReduction="20000"/>
          </a:bodyPr>
          <a:lstStyle/>
          <a:p>
            <a:r>
              <a:rPr lang="en-US" sz="12800" dirty="0"/>
              <a:t>Eligibility- FT, Non faculty appt.  Worked at least 5 consecutive calendar years.  </a:t>
            </a:r>
          </a:p>
          <a:p>
            <a:r>
              <a:rPr lang="en-US" sz="12800" dirty="0"/>
              <a:t>3 letters of support from OUHSC personnel (one from direct supervisor)</a:t>
            </a:r>
          </a:p>
          <a:p>
            <a:r>
              <a:rPr lang="en-US" sz="12800" i="1" dirty="0"/>
              <a:t>Nominee must not have received the Employee of the Month award in the past five years. </a:t>
            </a:r>
          </a:p>
          <a:p>
            <a:pPr marL="0" indent="0">
              <a:buNone/>
            </a:pPr>
            <a:endParaRPr lang="en-US" sz="12800" i="1" dirty="0"/>
          </a:p>
          <a:p>
            <a:pPr marL="0" indent="0" algn="ctr">
              <a:buNone/>
            </a:pPr>
            <a:r>
              <a:rPr lang="en-US" sz="12800" dirty="0"/>
              <a:t>Complete eligibility and details can be found on our Staff Senate website.  </a:t>
            </a:r>
          </a:p>
          <a:p>
            <a:pPr marL="0" indent="0">
              <a:buNone/>
            </a:pPr>
            <a:r>
              <a:rPr lang="en-US" sz="9800" dirty="0"/>
              <a:t> </a:t>
            </a:r>
          </a:p>
          <a:p>
            <a:endParaRPr lang="en-US" dirty="0"/>
          </a:p>
        </p:txBody>
      </p:sp>
    </p:spTree>
    <p:extLst>
      <p:ext uri="{BB962C8B-B14F-4D97-AF65-F5344CB8AC3E}">
        <p14:creationId xmlns:p14="http://schemas.microsoft.com/office/powerpoint/2010/main" val="8962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E85FD3-4E9F-4199-85F8-23B86A3D8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9" y="1311475"/>
            <a:ext cx="1905000" cy="1905000"/>
          </a:xfrm>
          <a:prstGeom prst="rect">
            <a:avLst/>
          </a:prstGeom>
        </p:spPr>
      </p:pic>
      <p:pic>
        <p:nvPicPr>
          <p:cNvPr id="9" name="Picture 8">
            <a:extLst>
              <a:ext uri="{FF2B5EF4-FFF2-40B4-BE49-F238E27FC236}">
                <a16:creationId xmlns:a16="http://schemas.microsoft.com/office/drawing/2014/main" id="{195EE3F4-1877-4F9E-AA70-2953CD653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9196" y="59318"/>
            <a:ext cx="2056420" cy="2031743"/>
          </a:xfrm>
          <a:prstGeom prst="rect">
            <a:avLst/>
          </a:prstGeom>
        </p:spPr>
      </p:pic>
      <p:sp>
        <p:nvSpPr>
          <p:cNvPr id="3" name="Content Placeholder 2">
            <a:extLst>
              <a:ext uri="{FF2B5EF4-FFF2-40B4-BE49-F238E27FC236}">
                <a16:creationId xmlns:a16="http://schemas.microsoft.com/office/drawing/2014/main" id="{ADFFA660-329E-4824-AE32-FE7BE9C3B532}"/>
              </a:ext>
            </a:extLst>
          </p:cNvPr>
          <p:cNvSpPr>
            <a:spLocks noGrp="1"/>
          </p:cNvSpPr>
          <p:nvPr>
            <p:ph idx="1"/>
          </p:nvPr>
        </p:nvSpPr>
        <p:spPr>
          <a:xfrm>
            <a:off x="2023475" y="1348927"/>
            <a:ext cx="10234100" cy="1569660"/>
          </a:xfrm>
        </p:spPr>
        <p:txBody>
          <a:bodyPr>
            <a:normAutofit fontScale="92500" lnSpcReduction="20000"/>
          </a:bodyPr>
          <a:lstStyle/>
          <a:p>
            <a:pPr marL="0" indent="0">
              <a:buNone/>
            </a:pPr>
            <a:r>
              <a:rPr lang="en-US" dirty="0"/>
              <a:t>A huge THANK YOU for supporting our Spring Flower Fundraiser. $3538.00 RAISED!  </a:t>
            </a:r>
          </a:p>
          <a:p>
            <a:pPr marL="0" indent="0">
              <a:buNone/>
            </a:pPr>
            <a:r>
              <a:rPr lang="en-US" dirty="0"/>
              <a:t>We would love to see photos of your flowers in bloom this summer.  Maybe with your pet? </a:t>
            </a:r>
            <a:endParaRPr lang="en-US" sz="1100" dirty="0"/>
          </a:p>
        </p:txBody>
      </p:sp>
      <p:sp>
        <p:nvSpPr>
          <p:cNvPr id="6" name="Title 1">
            <a:extLst>
              <a:ext uri="{FF2B5EF4-FFF2-40B4-BE49-F238E27FC236}">
                <a16:creationId xmlns:a16="http://schemas.microsoft.com/office/drawing/2014/main" id="{D793478F-C8D8-44B1-B8AE-3F6E1EC211CA}"/>
              </a:ext>
            </a:extLst>
          </p:cNvPr>
          <p:cNvSpPr>
            <a:spLocks noGrp="1"/>
          </p:cNvSpPr>
          <p:nvPr>
            <p:ph type="title"/>
          </p:nvPr>
        </p:nvSpPr>
        <p:spPr>
          <a:xfrm>
            <a:off x="341429" y="313189"/>
            <a:ext cx="10360501" cy="762000"/>
          </a:xfrm>
        </p:spPr>
        <p:txBody>
          <a:bodyPr/>
          <a:lstStyle/>
          <a:p>
            <a:pPr algn="ctr"/>
            <a:r>
              <a:rPr lang="en-US" b="1" dirty="0"/>
              <a:t>fundraising committee</a:t>
            </a:r>
          </a:p>
        </p:txBody>
      </p:sp>
      <p:sp>
        <p:nvSpPr>
          <p:cNvPr id="5" name="Rectangle 4">
            <a:extLst>
              <a:ext uri="{FF2B5EF4-FFF2-40B4-BE49-F238E27FC236}">
                <a16:creationId xmlns:a16="http://schemas.microsoft.com/office/drawing/2014/main" id="{3C722FC6-624A-4470-8E37-1F09A270796D}"/>
              </a:ext>
            </a:extLst>
          </p:cNvPr>
          <p:cNvSpPr/>
          <p:nvPr/>
        </p:nvSpPr>
        <p:spPr>
          <a:xfrm>
            <a:off x="357426" y="3810000"/>
            <a:ext cx="6934200" cy="1815882"/>
          </a:xfrm>
          <a:prstGeom prst="rect">
            <a:avLst/>
          </a:prstGeom>
        </p:spPr>
        <p:txBody>
          <a:bodyPr wrap="square">
            <a:spAutoFit/>
          </a:bodyPr>
          <a:lstStyle/>
          <a:p>
            <a:r>
              <a:rPr lang="en-US" sz="2800" dirty="0"/>
              <a:t>We will be holding a Cutest Pet Photo Fundraiser in June.  Be getting your pet “photo ready” and send in your cutest shot. More details to come.  </a:t>
            </a:r>
          </a:p>
        </p:txBody>
      </p:sp>
      <p:pic>
        <p:nvPicPr>
          <p:cNvPr id="4108" name="Picture 12" descr="Absolutely Adorable English Bulldog Puppies Photos | herinterest.com/">
            <a:extLst>
              <a:ext uri="{FF2B5EF4-FFF2-40B4-BE49-F238E27FC236}">
                <a16:creationId xmlns:a16="http://schemas.microsoft.com/office/drawing/2014/main" id="{EF67D56E-516F-4CF3-95A1-F01F945DC0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45" t="8743" r="17455" b="12569"/>
          <a:stretch/>
        </p:blipFill>
        <p:spPr bwMode="auto">
          <a:xfrm>
            <a:off x="7618412" y="3421440"/>
            <a:ext cx="366132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32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52400"/>
            <a:ext cx="10055701" cy="1219200"/>
          </a:xfrm>
        </p:spPr>
        <p:txBody>
          <a:bodyPr>
            <a:normAutofit/>
          </a:bodyPr>
          <a:lstStyle/>
          <a:p>
            <a:pPr algn="ctr"/>
            <a:r>
              <a:rPr lang="en-US" sz="4400" b="1" dirty="0"/>
              <a:t>Staff EVENTS Committee</a:t>
            </a:r>
          </a:p>
        </p:txBody>
      </p:sp>
      <p:sp>
        <p:nvSpPr>
          <p:cNvPr id="3" name="Content Placeholder 2"/>
          <p:cNvSpPr>
            <a:spLocks noGrp="1"/>
          </p:cNvSpPr>
          <p:nvPr>
            <p:ph idx="1"/>
          </p:nvPr>
        </p:nvSpPr>
        <p:spPr>
          <a:xfrm>
            <a:off x="836612" y="1981200"/>
            <a:ext cx="7656750" cy="3378199"/>
          </a:xfrm>
        </p:spPr>
        <p:txBody>
          <a:bodyPr>
            <a:normAutofit fontScale="92500" lnSpcReduction="10000"/>
          </a:bodyPr>
          <a:lstStyle/>
          <a:p>
            <a:pPr marL="0" indent="0">
              <a:buNone/>
            </a:pPr>
            <a:r>
              <a:rPr lang="en-US" sz="4000" dirty="0"/>
              <a:t>Staff Events committee met on March 22</a:t>
            </a:r>
            <a:r>
              <a:rPr lang="en-US" sz="4000" baseline="30000" dirty="0"/>
              <a:t>nd</a:t>
            </a:r>
            <a:r>
              <a:rPr lang="en-US" sz="4000" dirty="0"/>
              <a:t> via Zoom. </a:t>
            </a:r>
          </a:p>
          <a:p>
            <a:pPr marL="0" indent="0">
              <a:buNone/>
            </a:pPr>
            <a:endParaRPr lang="en-US" sz="4000" dirty="0"/>
          </a:p>
          <a:p>
            <a:pPr marL="0" indent="0">
              <a:buNone/>
            </a:pPr>
            <a:r>
              <a:rPr lang="en-US" sz="4000" dirty="0"/>
              <a:t>Currently working on planning for Staff Week Event scheduled for week of April 26th. </a:t>
            </a:r>
          </a:p>
          <a:p>
            <a:pPr marL="0" indent="0" algn="ctr">
              <a:buNone/>
            </a:pPr>
            <a:endParaRPr lang="en-US" dirty="0"/>
          </a:p>
          <a:p>
            <a:pPr marL="0" indent="0">
              <a:buNone/>
            </a:pPr>
            <a:endParaRPr lang="en-US" dirty="0"/>
          </a:p>
          <a:p>
            <a:pPr marL="0" indent="0">
              <a:buNone/>
            </a:pPr>
            <a:endParaRPr lang="en-US" dirty="0"/>
          </a:p>
        </p:txBody>
      </p:sp>
      <p:pic>
        <p:nvPicPr>
          <p:cNvPr id="5126" name="Picture 6" descr="CUSTOMER TESTIMONIALS">
            <a:extLst>
              <a:ext uri="{FF2B5EF4-FFF2-40B4-BE49-F238E27FC236}">
                <a16:creationId xmlns:a16="http://schemas.microsoft.com/office/drawing/2014/main" id="{38BDD8D9-D015-43FD-857E-12686007F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87" t="9569" r="17187" b="11961"/>
          <a:stretch/>
        </p:blipFill>
        <p:spPr bwMode="auto">
          <a:xfrm>
            <a:off x="8380412" y="1676400"/>
            <a:ext cx="32004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wards Background Images | Free Vectors, Stock Photos &amp; PSD">
            <a:extLst>
              <a:ext uri="{FF2B5EF4-FFF2-40B4-BE49-F238E27FC236}">
                <a16:creationId xmlns:a16="http://schemas.microsoft.com/office/drawing/2014/main" id="{05C5C9AC-9155-4963-A2C4-B81E6DBF5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26"/>
          <a:stretch/>
        </p:blipFill>
        <p:spPr bwMode="auto">
          <a:xfrm>
            <a:off x="0" y="16213"/>
            <a:ext cx="12114212" cy="68417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88C4503-976F-4DFB-A712-2B51FAFD06C5}"/>
              </a:ext>
            </a:extLst>
          </p:cNvPr>
          <p:cNvSpPr>
            <a:spLocks noGrp="1"/>
          </p:cNvSpPr>
          <p:nvPr>
            <p:ph type="title"/>
          </p:nvPr>
        </p:nvSpPr>
        <p:spPr>
          <a:xfrm>
            <a:off x="877093" y="228600"/>
            <a:ext cx="10360025" cy="1219200"/>
          </a:xfrm>
        </p:spPr>
        <p:txBody>
          <a:bodyPr>
            <a:normAutofit/>
          </a:bodyPr>
          <a:lstStyle/>
          <a:p>
            <a:pPr algn="ctr"/>
            <a:r>
              <a:rPr lang="en-US" sz="4400" b="1" dirty="0"/>
              <a:t>Employee recognition Committee</a:t>
            </a:r>
          </a:p>
        </p:txBody>
      </p:sp>
      <p:sp>
        <p:nvSpPr>
          <p:cNvPr id="5" name="TextBox 4">
            <a:extLst>
              <a:ext uri="{FF2B5EF4-FFF2-40B4-BE49-F238E27FC236}">
                <a16:creationId xmlns:a16="http://schemas.microsoft.com/office/drawing/2014/main" id="{ACCC339F-4C43-4C8C-B22F-09FCA57F4C51}"/>
              </a:ext>
            </a:extLst>
          </p:cNvPr>
          <p:cNvSpPr txBox="1"/>
          <p:nvPr/>
        </p:nvSpPr>
        <p:spPr>
          <a:xfrm>
            <a:off x="4265612" y="2779104"/>
            <a:ext cx="7543800" cy="3046988"/>
          </a:xfrm>
          <a:prstGeom prst="rect">
            <a:avLst/>
          </a:prstGeom>
          <a:noFill/>
          <a:ln>
            <a:noFill/>
          </a:ln>
        </p:spPr>
        <p:txBody>
          <a:bodyPr wrap="square" rtlCol="0" anchor="ctr" anchorCtr="1">
            <a:spAutoFit/>
          </a:bodyPr>
          <a:lstStyle/>
          <a:p>
            <a:pPr marL="342900" indent="-342900">
              <a:buFont typeface="Wingdings" panose="05000000000000000000" pitchFamily="2" charset="2"/>
              <a:buChar char="v"/>
            </a:pPr>
            <a:r>
              <a:rPr lang="en-US" dirty="0"/>
              <a:t>Our Annual Employee Recognition</a:t>
            </a:r>
          </a:p>
          <a:p>
            <a:r>
              <a:rPr lang="en-US" dirty="0"/>
              <a:t>    Will be held this year on April 30</a:t>
            </a:r>
            <a:r>
              <a:rPr lang="en-US" baseline="30000" dirty="0"/>
              <a:t>th</a:t>
            </a:r>
            <a:r>
              <a:rPr lang="en-US" dirty="0"/>
              <a:t> at 10:30 am as a virtual event.  </a:t>
            </a:r>
          </a:p>
          <a:p>
            <a:endParaRPr lang="en-US" dirty="0"/>
          </a:p>
          <a:p>
            <a:pPr marL="342900" indent="-342900">
              <a:buFont typeface="Wingdings" panose="05000000000000000000" pitchFamily="2" charset="2"/>
              <a:buChar char="v"/>
            </a:pPr>
            <a:r>
              <a:rPr lang="en-US" dirty="0"/>
              <a:t>Award Recipients should have received communication via email.</a:t>
            </a:r>
          </a:p>
          <a:p>
            <a:endParaRPr lang="en-US" dirty="0"/>
          </a:p>
          <a:p>
            <a:endParaRPr lang="en-US" dirty="0"/>
          </a:p>
        </p:txBody>
      </p:sp>
    </p:spTree>
    <p:extLst>
      <p:ext uri="{BB962C8B-B14F-4D97-AF65-F5344CB8AC3E}">
        <p14:creationId xmlns:p14="http://schemas.microsoft.com/office/powerpoint/2010/main" val="280378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1" y="457200"/>
            <a:ext cx="10360501" cy="787400"/>
          </a:xfrm>
        </p:spPr>
        <p:txBody>
          <a:bodyPr/>
          <a:lstStyle/>
          <a:p>
            <a:pPr algn="ctr"/>
            <a:r>
              <a:rPr lang="en-US" dirty="0"/>
              <a:t>New business and announcements</a:t>
            </a:r>
          </a:p>
        </p:txBody>
      </p:sp>
      <p:sp>
        <p:nvSpPr>
          <p:cNvPr id="3" name="Content Placeholder 2"/>
          <p:cNvSpPr>
            <a:spLocks noGrp="1"/>
          </p:cNvSpPr>
          <p:nvPr>
            <p:ph idx="1"/>
          </p:nvPr>
        </p:nvSpPr>
        <p:spPr>
          <a:xfrm>
            <a:off x="350531" y="1371600"/>
            <a:ext cx="11315024" cy="4470400"/>
          </a:xfrm>
        </p:spPr>
        <p:txBody>
          <a:bodyPr>
            <a:normAutofit lnSpcReduction="10000"/>
          </a:bodyPr>
          <a:lstStyle/>
          <a:p>
            <a:pPr marL="0" indent="0">
              <a:buNone/>
            </a:pPr>
            <a:r>
              <a:rPr lang="en-US" dirty="0"/>
              <a:t>THE FOLLOWING SLIDES ARE THE UPCOMING EVENTS FOR OUHSC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IF YOUR DEPARTMENT WOULD LIKE AN </a:t>
            </a:r>
          </a:p>
          <a:p>
            <a:pPr marL="0" indent="0">
              <a:buNone/>
            </a:pPr>
            <a:r>
              <a:rPr lang="en-US" dirty="0"/>
              <a:t>EVENT FEATURED HERE PLEASE EMAIL </a:t>
            </a:r>
            <a:r>
              <a:rPr lang="en-US" b="1" dirty="0">
                <a:hlinkClick r:id="rId2">
                  <a:extLst>
                    <a:ext uri="{A12FA001-AC4F-418D-AE19-62706E023703}">
                      <ahyp:hlinkClr xmlns:ahyp="http://schemas.microsoft.com/office/drawing/2018/hyperlinkcolor" val="tx"/>
                    </a:ext>
                  </a:extLst>
                </a:hlinkClick>
              </a:rPr>
              <a:t>Nancy-Geiger@ouhsc.edu</a:t>
            </a:r>
            <a:r>
              <a:rPr lang="en-US" b="1" dirty="0"/>
              <a:t> </a:t>
            </a:r>
          </a:p>
          <a:p>
            <a:endParaRPr lang="en-US" b="1" dirty="0"/>
          </a:p>
          <a:p>
            <a:pPr marL="0" indent="0">
              <a:buNone/>
            </a:pPr>
            <a:endParaRPr lang="en-US" dirty="0"/>
          </a:p>
        </p:txBody>
      </p:sp>
      <p:pic>
        <p:nvPicPr>
          <p:cNvPr id="10250" name="Picture 10" descr="Free Mark Your Calendar Png, Download Free Clip Art, Free Clip Art on  Clipart Library">
            <a:extLst>
              <a:ext uri="{FF2B5EF4-FFF2-40B4-BE49-F238E27FC236}">
                <a16:creationId xmlns:a16="http://schemas.microsoft.com/office/drawing/2014/main" id="{D35DB77F-2177-4EE8-82FC-629DBE44B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2778">
            <a:off x="7814223" y="1934098"/>
            <a:ext cx="3618825" cy="334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2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583E7-8C89-4978-A2E2-082ED966E548}"/>
              </a:ext>
            </a:extLst>
          </p:cNvPr>
          <p:cNvSpPr txBox="1"/>
          <p:nvPr/>
        </p:nvSpPr>
        <p:spPr>
          <a:xfrm>
            <a:off x="-1" y="-147045"/>
            <a:ext cx="12188825" cy="5940088"/>
          </a:xfrm>
          <a:prstGeom prst="rect">
            <a:avLst/>
          </a:prstGeom>
          <a:noFill/>
          <a:ln>
            <a:noFill/>
          </a:ln>
        </p:spPr>
        <p:txBody>
          <a:bodyPr wrap="square" rtlCol="0" anchor="ctr" anchorCtr="1">
            <a:spAutoFit/>
          </a:bodyPr>
          <a:lstStyle/>
          <a:p>
            <a:endParaRPr lang="en-US" sz="2800" b="1" dirty="0"/>
          </a:p>
          <a:p>
            <a:r>
              <a:rPr lang="en-US" sz="3200" b="1" dirty="0"/>
              <a:t>Staff Senate is currently seeking interested individuals for the following positions:  </a:t>
            </a:r>
          </a:p>
          <a:p>
            <a:endParaRPr lang="en-US" sz="1200" b="1" dirty="0"/>
          </a:p>
          <a:p>
            <a:pPr lvl="2"/>
            <a:r>
              <a:rPr lang="en-US" sz="2800" b="1" dirty="0"/>
              <a:t>Executive Committee:</a:t>
            </a:r>
          </a:p>
          <a:p>
            <a:pPr lvl="3"/>
            <a:r>
              <a:rPr lang="en-US" sz="2800" b="1" dirty="0"/>
              <a:t>Treasurer  </a:t>
            </a:r>
          </a:p>
          <a:p>
            <a:pPr lvl="3"/>
            <a:r>
              <a:rPr lang="en-US" sz="2800" b="1" dirty="0"/>
              <a:t>Secretary</a:t>
            </a:r>
          </a:p>
          <a:p>
            <a:pPr lvl="3"/>
            <a:r>
              <a:rPr lang="en-US" sz="2800" b="1" dirty="0"/>
              <a:t>Chair Elect</a:t>
            </a:r>
          </a:p>
          <a:p>
            <a:pPr lvl="3"/>
            <a:r>
              <a:rPr lang="en-US" sz="2800" b="1" dirty="0"/>
              <a:t>Communications Committee (for Graphic Design work)</a:t>
            </a:r>
          </a:p>
          <a:p>
            <a:endParaRPr lang="en-US" sz="2800" b="1" dirty="0"/>
          </a:p>
          <a:p>
            <a:r>
              <a:rPr lang="en-US" sz="2800" b="1" dirty="0"/>
              <a:t>Interested?   Please contact </a:t>
            </a:r>
            <a:r>
              <a:rPr lang="en-US" sz="2800" b="1" dirty="0">
                <a:hlinkClick r:id="rId2">
                  <a:extLst>
                    <a:ext uri="{A12FA001-AC4F-418D-AE19-62706E023703}">
                      <ahyp:hlinkClr xmlns:ahyp="http://schemas.microsoft.com/office/drawing/2018/hyperlinkcolor" val="tx"/>
                    </a:ext>
                  </a:extLst>
                </a:hlinkClick>
              </a:rPr>
              <a:t>Carol-Clure@ouhsc.edu</a:t>
            </a:r>
            <a:r>
              <a:rPr lang="en-US" sz="2800" b="1" dirty="0"/>
              <a:t> or </a:t>
            </a:r>
          </a:p>
          <a:p>
            <a:r>
              <a:rPr lang="en-US" sz="2800" b="1" dirty="0">
                <a:hlinkClick r:id="rId3">
                  <a:extLst>
                    <a:ext uri="{A12FA001-AC4F-418D-AE19-62706E023703}">
                      <ahyp:hlinkClr xmlns:ahyp="http://schemas.microsoft.com/office/drawing/2018/hyperlinkcolor" val="tx"/>
                    </a:ext>
                  </a:extLst>
                </a:hlinkClick>
              </a:rPr>
              <a:t>Nancy-geiger@ouhsc.edu</a:t>
            </a:r>
            <a:r>
              <a:rPr lang="en-US" sz="2800" b="1" dirty="0"/>
              <a:t> or </a:t>
            </a:r>
            <a:r>
              <a:rPr lang="en-US" sz="2800" b="1" dirty="0">
                <a:hlinkClick r:id="rId4">
                  <a:extLst>
                    <a:ext uri="{A12FA001-AC4F-418D-AE19-62706E023703}">
                      <ahyp:hlinkClr xmlns:ahyp="http://schemas.microsoft.com/office/drawing/2018/hyperlinkcolor" val="tx"/>
                    </a:ext>
                  </a:extLst>
                </a:hlinkClick>
              </a:rPr>
              <a:t>staff-senate@ouhsc.edu</a:t>
            </a:r>
            <a:endParaRPr lang="en-US" sz="2800" b="1" dirty="0"/>
          </a:p>
          <a:p>
            <a:r>
              <a:rPr lang="en-US" sz="2800" b="1" dirty="0"/>
              <a:t> for job descriptions or additional information.</a:t>
            </a:r>
          </a:p>
          <a:p>
            <a:endParaRPr lang="en-US" dirty="0"/>
          </a:p>
        </p:txBody>
      </p:sp>
      <p:pic>
        <p:nvPicPr>
          <p:cNvPr id="7178" name="Picture 10" descr="BILINGUAL AND ESL TEACHING POSITIONS AVAILABLE – Harmony School of  Excellence – Dallas">
            <a:extLst>
              <a:ext uri="{FF2B5EF4-FFF2-40B4-BE49-F238E27FC236}">
                <a16:creationId xmlns:a16="http://schemas.microsoft.com/office/drawing/2014/main" id="{1937A61F-850E-45A4-B0ED-F40E477089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 t="16372" r="2495" b="10817"/>
          <a:stretch/>
        </p:blipFill>
        <p:spPr bwMode="auto">
          <a:xfrm rot="577160">
            <a:off x="6643903" y="1422015"/>
            <a:ext cx="2802526" cy="13870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ienerblog.org/wp-content/uploads/tdomf/424/Thumbtack.png">
            <a:extLst>
              <a:ext uri="{FF2B5EF4-FFF2-40B4-BE49-F238E27FC236}">
                <a16:creationId xmlns:a16="http://schemas.microsoft.com/office/drawing/2014/main" id="{1D97BB33-A9A2-47A6-95D6-BB54E8617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80806">
            <a:off x="8024893" y="708261"/>
            <a:ext cx="978705" cy="97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Revitalize Potter County">
            <a:extLst>
              <a:ext uri="{FF2B5EF4-FFF2-40B4-BE49-F238E27FC236}">
                <a16:creationId xmlns:a16="http://schemas.microsoft.com/office/drawing/2014/main" id="{6900416F-191A-4042-B8A5-7F63948FC3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5562599"/>
            <a:ext cx="12188824"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B9D3A9-6E7D-44AA-A758-EC617CDB8F60}"/>
              </a:ext>
            </a:extLst>
          </p:cNvPr>
          <p:cNvSpPr/>
          <p:nvPr/>
        </p:nvSpPr>
        <p:spPr>
          <a:xfrm>
            <a:off x="86771" y="990"/>
            <a:ext cx="12015282" cy="6222216"/>
          </a:xfrm>
          <a:prstGeom prst="rect">
            <a:avLst/>
          </a:prstGeom>
        </p:spPr>
        <p:txBody>
          <a:bodyPr wrap="square">
            <a:spAutoFit/>
          </a:bodyPr>
          <a:lstStyle/>
          <a:p>
            <a:pPr algn="ctr">
              <a:spcBef>
                <a:spcPts val="600"/>
              </a:spcBef>
              <a:spcAft>
                <a:spcPts val="600"/>
              </a:spcAft>
            </a:pPr>
            <a:r>
              <a:rPr lang="en-US" sz="3200" b="1" dirty="0">
                <a:latin typeface="Arial" panose="020B0604020202020204" pitchFamily="34" charset="0"/>
                <a:ea typeface="Calibri" panose="020F0502020204030204" pitchFamily="34" charset="0"/>
                <a:cs typeface="Arial" panose="020B0604020202020204" pitchFamily="34" charset="0"/>
              </a:rPr>
              <a:t>Important Information About Your 2020 Health Care and Dependent Daycare FSA</a:t>
            </a:r>
          </a:p>
          <a:p>
            <a:pPr>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The COVID Relief Bill</a:t>
            </a:r>
            <a:r>
              <a:rPr lang="en-US" sz="2000" dirty="0">
                <a:latin typeface="Arial" panose="020B0604020202020204" pitchFamily="34" charset="0"/>
                <a:ea typeface="Calibri" panose="020F0502020204030204" pitchFamily="34" charset="0"/>
                <a:cs typeface="Arial" panose="020B0604020202020204" pitchFamily="34" charset="0"/>
              </a:rPr>
              <a:t>, allows employers to modify their benefit plans to help provide relief and greater flexibility to participants who have a Health Care and/or Dependent Daycare Flexible Spending Accounts. </a:t>
            </a:r>
          </a:p>
          <a:p>
            <a:pPr>
              <a:lnSpc>
                <a:spcPct val="105000"/>
              </a:lnSpc>
              <a:spcBef>
                <a:spcPts val="60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Here are the details of the temporary plan to amend our benefit plan.  </a:t>
            </a:r>
          </a:p>
          <a:p>
            <a:pPr marL="342900" marR="0" lvl="0" indent="-342900">
              <a:lnSpc>
                <a:spcPts val="1785"/>
              </a:lnSpc>
              <a:spcBef>
                <a:spcPts val="600"/>
              </a:spcBef>
              <a:spcAft>
                <a:spcPts val="60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You now have more time to use-  FSA funds for year 2020 have been extended and you can use the 2020 balance through </a:t>
            </a:r>
            <a:r>
              <a:rPr lang="en-US" u="sng" dirty="0">
                <a:latin typeface="Arial" panose="020B0604020202020204" pitchFamily="34" charset="0"/>
                <a:ea typeface="Calibri" panose="020F0502020204030204" pitchFamily="34" charset="0"/>
                <a:cs typeface="Arial" panose="020B0604020202020204" pitchFamily="34" charset="0"/>
              </a:rPr>
              <a:t>December 31, 2021. </a:t>
            </a:r>
          </a:p>
          <a:p>
            <a:pPr marR="0" lvl="0">
              <a:lnSpc>
                <a:spcPts val="1785"/>
              </a:lnSpc>
              <a:spcBef>
                <a:spcPts val="600"/>
              </a:spcBef>
              <a:spcAft>
                <a:spcPts val="600"/>
              </a:spcAft>
            </a:pPr>
            <a:endParaRPr lang="en-US"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785"/>
              </a:lnSpc>
              <a:spcBef>
                <a:spcPts val="600"/>
              </a:spcBef>
              <a:spcAft>
                <a:spcPts val="600"/>
              </a:spcAft>
              <a:buFont typeface="Wingdings" panose="05000000000000000000" pitchFamily="2" charset="2"/>
              <a:buChar char=""/>
            </a:pPr>
            <a:r>
              <a:rPr lang="en-US" b="1" dirty="0">
                <a:latin typeface="Arial" panose="020B0604020202020204" pitchFamily="34" charset="0"/>
                <a:ea typeface="Calibri" panose="020F0502020204030204" pitchFamily="34" charset="0"/>
                <a:cs typeface="Arial" panose="020B0604020202020204" pitchFamily="34" charset="0"/>
              </a:rPr>
              <a:t>If you had a health care FSA that you ceased to participate in during 2020, </a:t>
            </a:r>
            <a:r>
              <a:rPr lang="en-US" dirty="0">
                <a:latin typeface="Arial" panose="020B0604020202020204" pitchFamily="34" charset="0"/>
                <a:ea typeface="Calibri" panose="020F0502020204030204" pitchFamily="34" charset="0"/>
                <a:cs typeface="Arial" panose="020B0604020202020204" pitchFamily="34" charset="0"/>
              </a:rPr>
              <a:t>you will be allowed to receive reimbursements from unused contributions through the end of the plan year in which you ceased your participation (including any grace period). </a:t>
            </a:r>
          </a:p>
          <a:p>
            <a:pPr marR="0" lvl="0">
              <a:lnSpc>
                <a:spcPts val="1785"/>
              </a:lnSpc>
              <a:spcBef>
                <a:spcPts val="600"/>
              </a:spcBef>
              <a:spcAft>
                <a:spcPts val="600"/>
              </a:spcAft>
            </a:pPr>
            <a:endParaRPr lang="en-US"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785"/>
              </a:lnSpc>
              <a:spcBef>
                <a:spcPts val="600"/>
              </a:spcBef>
              <a:spcAft>
                <a:spcPts val="600"/>
              </a:spcAft>
              <a:buFont typeface="Wingdings" panose="05000000000000000000" pitchFamily="2" charset="2"/>
              <a:buChar char=""/>
            </a:pPr>
            <a:r>
              <a:rPr lang="en-US" b="1" dirty="0">
                <a:latin typeface="Arial" panose="020B0604020202020204" pitchFamily="34" charset="0"/>
                <a:ea typeface="Calibri" panose="020F0502020204030204" pitchFamily="34" charset="0"/>
                <a:cs typeface="Arial" panose="020B0604020202020204" pitchFamily="34" charset="0"/>
              </a:rPr>
              <a:t>You will be allowed to claim expenses for a child on your dependent care FSA who turned 13 </a:t>
            </a:r>
            <a:r>
              <a:rPr lang="en-US" dirty="0">
                <a:latin typeface="Arial" panose="020B0604020202020204" pitchFamily="34" charset="0"/>
                <a:ea typeface="Calibri" panose="020F0502020204030204" pitchFamily="34" charset="0"/>
                <a:cs typeface="Arial" panose="020B0604020202020204" pitchFamily="34" charset="0"/>
              </a:rPr>
              <a:t>during the 2020 plan year (the election period ending on or before </a:t>
            </a:r>
            <a:r>
              <a:rPr lang="en-US" u="sng" dirty="0">
                <a:latin typeface="Arial" panose="020B0604020202020204" pitchFamily="34" charset="0"/>
                <a:ea typeface="Calibri" panose="020F0502020204030204" pitchFamily="34" charset="0"/>
                <a:cs typeface="Arial" panose="020B0604020202020204" pitchFamily="34" charset="0"/>
              </a:rPr>
              <a:t>January 31, 2020 </a:t>
            </a:r>
            <a:r>
              <a:rPr lang="en-US" dirty="0">
                <a:latin typeface="Arial" panose="020B0604020202020204" pitchFamily="34" charset="0"/>
                <a:ea typeface="Calibri" panose="020F0502020204030204" pitchFamily="34" charset="0"/>
                <a:cs typeface="Arial" panose="020B0604020202020204" pitchFamily="34" charset="0"/>
              </a:rPr>
              <a:t>and any extension to that plan year).</a:t>
            </a:r>
          </a:p>
          <a:p>
            <a:pPr marR="0" lvl="0">
              <a:lnSpc>
                <a:spcPts val="1785"/>
              </a:lnSpc>
              <a:spcBef>
                <a:spcPts val="600"/>
              </a:spcBef>
              <a:spcAft>
                <a:spcPts val="600"/>
              </a:spcAft>
            </a:pPr>
            <a:r>
              <a:rPr lang="en-US" dirty="0">
                <a:latin typeface="Arial" panose="020B0604020202020204" pitchFamily="34" charset="0"/>
                <a:ea typeface="Calibri" panose="020F0502020204030204" pitchFamily="34" charset="0"/>
                <a:cs typeface="Arial" panose="020B0604020202020204" pitchFamily="34" charset="0"/>
              </a:rPr>
              <a:t>				</a:t>
            </a:r>
          </a:p>
          <a:p>
            <a:pPr marR="0" lvl="0">
              <a:lnSpc>
                <a:spcPts val="1785"/>
              </a:lnSpc>
              <a:spcBef>
                <a:spcPts val="600"/>
              </a:spcBef>
              <a:spcAft>
                <a:spcPts val="600"/>
              </a:spcAft>
            </a:pPr>
            <a:r>
              <a:rPr lang="en-US" dirty="0">
                <a:latin typeface="Arial" panose="020B0604020202020204" pitchFamily="34" charset="0"/>
                <a:ea typeface="Calibri" panose="020F0502020204030204" pitchFamily="34" charset="0"/>
                <a:cs typeface="Arial" panose="020B0604020202020204" pitchFamily="34" charset="0"/>
              </a:rPr>
              <a:t>Have questions-  contact HR at </a:t>
            </a:r>
            <a:r>
              <a:rPr lang="en-US" dirty="0">
                <a:latin typeface="Arial" panose="020B0604020202020204" pitchFamily="34" charset="0"/>
                <a:ea typeface="Calibri" panose="020F0502020204030204" pitchFamily="34" charset="0"/>
                <a:cs typeface="Arial" panose="020B0604020202020204" pitchFamily="34" charset="0"/>
                <a:hlinkClick r:id="rId2"/>
              </a:rPr>
              <a:t>ohr@ou.edu</a:t>
            </a:r>
            <a:r>
              <a:rPr lang="en-US"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38277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orrest Gump,' 25 Years Later: A Bad Movie That Gets Worse With Age |  IndieWire">
            <a:extLst>
              <a:ext uri="{FF2B5EF4-FFF2-40B4-BE49-F238E27FC236}">
                <a16:creationId xmlns:a16="http://schemas.microsoft.com/office/drawing/2014/main" id="{CC7D703D-F082-4066-B8FF-8A4C5BD29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93" r="13741" b="24420"/>
          <a:stretch/>
        </p:blipFill>
        <p:spPr bwMode="auto">
          <a:xfrm>
            <a:off x="3503612" y="228600"/>
            <a:ext cx="8496133" cy="62503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6260CB5-FDBF-4A98-8E92-64257DAF46E5}"/>
              </a:ext>
            </a:extLst>
          </p:cNvPr>
          <p:cNvSpPr/>
          <p:nvPr/>
        </p:nvSpPr>
        <p:spPr>
          <a:xfrm>
            <a:off x="608012" y="838200"/>
            <a:ext cx="3429000" cy="3772712"/>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rPr>
              <a:t>I may not be a smart man Jenny, but I know where the mute button is…</a:t>
            </a:r>
          </a:p>
        </p:txBody>
      </p:sp>
    </p:spTree>
    <p:extLst>
      <p:ext uri="{BB962C8B-B14F-4D97-AF65-F5344CB8AC3E}">
        <p14:creationId xmlns:p14="http://schemas.microsoft.com/office/powerpoint/2010/main" val="41122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F592D-C816-42F7-BDDE-645F2C63B425}"/>
              </a:ext>
            </a:extLst>
          </p:cNvPr>
          <p:cNvPicPr>
            <a:picLocks noChangeAspect="1"/>
          </p:cNvPicPr>
          <p:nvPr/>
        </p:nvPicPr>
        <p:blipFill>
          <a:blip r:embed="rId2"/>
          <a:stretch>
            <a:fillRect/>
          </a:stretch>
        </p:blipFill>
        <p:spPr>
          <a:xfrm>
            <a:off x="1" y="0"/>
            <a:ext cx="12188824" cy="6837044"/>
          </a:xfrm>
          <a:prstGeom prst="rect">
            <a:avLst/>
          </a:prstGeom>
        </p:spPr>
      </p:pic>
    </p:spTree>
    <p:extLst>
      <p:ext uri="{BB962C8B-B14F-4D97-AF65-F5344CB8AC3E}">
        <p14:creationId xmlns:p14="http://schemas.microsoft.com/office/powerpoint/2010/main" val="412858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Give Blood, Get Movie Tickets | Howell, NJ Patch">
            <a:extLst>
              <a:ext uri="{FF2B5EF4-FFF2-40B4-BE49-F238E27FC236}">
                <a16:creationId xmlns:a16="http://schemas.microsoft.com/office/drawing/2014/main" id="{53CAD290-D760-494A-A200-5EBB998C10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34" r="28333"/>
          <a:stretch/>
        </p:blipFill>
        <p:spPr bwMode="auto">
          <a:xfrm>
            <a:off x="7999412" y="527538"/>
            <a:ext cx="3352800" cy="58029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FE9647-2884-442C-9CBE-CC67C48AB9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412" y="-76200"/>
            <a:ext cx="6172200" cy="6934200"/>
          </a:xfrm>
          <a:prstGeom prst="rect">
            <a:avLst/>
          </a:prstGeom>
        </p:spPr>
      </p:pic>
    </p:spTree>
    <p:extLst>
      <p:ext uri="{BB962C8B-B14F-4D97-AF65-F5344CB8AC3E}">
        <p14:creationId xmlns:p14="http://schemas.microsoft.com/office/powerpoint/2010/main" val="176742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ike Cortez Forrest Gump Reviewed for Performance - WalkJogRun">
            <a:extLst>
              <a:ext uri="{FF2B5EF4-FFF2-40B4-BE49-F238E27FC236}">
                <a16:creationId xmlns:a16="http://schemas.microsoft.com/office/drawing/2014/main" id="{BA24C539-3D09-4394-A556-75BDFB6F9427}"/>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Forrest Gump Stops Running Meme">
            <a:extLst>
              <a:ext uri="{FF2B5EF4-FFF2-40B4-BE49-F238E27FC236}">
                <a16:creationId xmlns:a16="http://schemas.microsoft.com/office/drawing/2014/main" id="{948A0942-DFDD-469D-8912-F11DB7929E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31" b="6521"/>
          <a:stretch/>
        </p:blipFill>
        <p:spPr bwMode="auto">
          <a:xfrm>
            <a:off x="1652484" y="114300"/>
            <a:ext cx="888385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7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74E322-47B6-4679-869B-91ADF2A0D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8612" cy="6923834"/>
          </a:xfrm>
          <a:prstGeom prst="rect">
            <a:avLst/>
          </a:prstGeom>
        </p:spPr>
      </p:pic>
      <p:pic>
        <p:nvPicPr>
          <p:cNvPr id="1030" name="Picture 6" descr="forrest gump trainers - Google Search | Nike, Nike cortez, Nike cortez  sneaker">
            <a:extLst>
              <a:ext uri="{FF2B5EF4-FFF2-40B4-BE49-F238E27FC236}">
                <a16:creationId xmlns:a16="http://schemas.microsoft.com/office/drawing/2014/main" id="{D444CEC6-C76F-47F4-ADC6-0DCA6CEB5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75" t="21035" r="11678" b="20076"/>
          <a:stretch/>
        </p:blipFill>
        <p:spPr bwMode="auto">
          <a:xfrm>
            <a:off x="8304212" y="1981200"/>
            <a:ext cx="3688601" cy="352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2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DEFD0D-194A-4E49-954E-3B813EBE7F53}"/>
              </a:ext>
            </a:extLst>
          </p:cNvPr>
          <p:cNvPicPr>
            <a:picLocks noChangeAspect="1"/>
          </p:cNvPicPr>
          <p:nvPr/>
        </p:nvPicPr>
        <p:blipFill>
          <a:blip r:embed="rId2"/>
          <a:stretch>
            <a:fillRect/>
          </a:stretch>
        </p:blipFill>
        <p:spPr>
          <a:xfrm>
            <a:off x="-1" y="1786"/>
            <a:ext cx="12188825" cy="6856214"/>
          </a:xfrm>
          <a:prstGeom prst="rect">
            <a:avLst/>
          </a:prstGeom>
        </p:spPr>
      </p:pic>
    </p:spTree>
    <p:extLst>
      <p:ext uri="{BB962C8B-B14F-4D97-AF65-F5344CB8AC3E}">
        <p14:creationId xmlns:p14="http://schemas.microsoft.com/office/powerpoint/2010/main" val="12008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image002">
            <a:extLst>
              <a:ext uri="{FF2B5EF4-FFF2-40B4-BE49-F238E27FC236}">
                <a16:creationId xmlns:a16="http://schemas.microsoft.com/office/drawing/2014/main" id="{667B9FEA-48D3-47B7-8858-43A70CD9F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2" y="209550"/>
            <a:ext cx="960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1FA8176-87F4-4E35-984F-864013718D01}"/>
              </a:ext>
            </a:extLst>
          </p:cNvPr>
          <p:cNvSpPr/>
          <p:nvPr/>
        </p:nvSpPr>
        <p:spPr>
          <a:xfrm>
            <a:off x="1713706" y="4046339"/>
            <a:ext cx="8761412" cy="2862322"/>
          </a:xfrm>
          <a:prstGeom prst="rect">
            <a:avLst/>
          </a:prstGeom>
        </p:spPr>
        <p:txBody>
          <a:bodyPr wrap="square">
            <a:spAutoFit/>
          </a:bodyPr>
          <a:lstStyle/>
          <a:p>
            <a:pPr marL="457200" marR="0" algn="ctr">
              <a:spcBef>
                <a:spcPts val="0"/>
              </a:spcBef>
              <a:spcAft>
                <a:spcPts val="0"/>
              </a:spcAft>
            </a:pPr>
            <a:r>
              <a:rPr lang="en-US" b="1" dirty="0">
                <a:latin typeface="Arial" panose="020B0604020202020204" pitchFamily="34" charset="0"/>
                <a:ea typeface="Calibri" panose="020F0502020204030204" pitchFamily="34" charset="0"/>
                <a:cs typeface="Arial" panose="020B0604020202020204" pitchFamily="34" charset="0"/>
              </a:rPr>
              <a:t>Follow the below link to sign the card celebrating all that public health officials in our community do! </a:t>
            </a:r>
            <a:endParaRPr lang="en-US" sz="1800" dirty="0">
              <a:latin typeface="Arial" panose="020B0604020202020204" pitchFamily="34" charset="0"/>
              <a:ea typeface="Calibri" panose="020F0502020204030204" pitchFamily="34" charset="0"/>
              <a:cs typeface="Arial" panose="020B0604020202020204" pitchFamily="34" charset="0"/>
            </a:endParaRPr>
          </a:p>
          <a:p>
            <a:pPr marL="457200" marR="0" algn="ctr">
              <a:spcBef>
                <a:spcPts val="0"/>
              </a:spcBef>
              <a:spcAft>
                <a:spcPts val="0"/>
              </a:spcAft>
            </a:pPr>
            <a:r>
              <a:rPr lang="en-US" sz="1800" b="1" i="1" u="sng" dirty="0">
                <a:latin typeface="Arial" panose="020B0604020202020204" pitchFamily="34" charset="0"/>
                <a:ea typeface="Calibri" panose="020F0502020204030204" pitchFamily="34" charset="0"/>
                <a:cs typeface="Arial" panose="020B0604020202020204" pitchFamily="34" charset="0"/>
              </a:rPr>
              <a:t>Leave your message of thanks by April 6th!</a:t>
            </a:r>
          </a:p>
          <a:p>
            <a:pPr marL="457200" marR="0" algn="ctr">
              <a:spcBef>
                <a:spcPts val="0"/>
              </a:spcBef>
              <a:spcAft>
                <a:spcPts val="0"/>
              </a:spcAft>
            </a:pPr>
            <a:r>
              <a:rPr lang="en-US" sz="4800" b="1" dirty="0">
                <a:solidFill>
                  <a:schemeClr val="bg2"/>
                </a:solidFill>
                <a:latin typeface="Arial" panose="020B0604020202020204" pitchFamily="34" charset="0"/>
                <a:ea typeface="Calibri" panose="020F0502020204030204" pitchFamily="34" charset="0"/>
                <a:cs typeface="Arial" panose="020B0604020202020204" pitchFamily="34" charset="0"/>
              </a:rPr>
              <a:t>Sign the Virtual Card: </a:t>
            </a:r>
            <a:r>
              <a:rPr lang="en-US" sz="4800" b="1" u="sng" dirty="0">
                <a:solidFill>
                  <a:srgbClr val="C00000"/>
                </a:solidFill>
                <a:latin typeface="Arial" panose="020B0604020202020204" pitchFamily="34" charset="0"/>
                <a:ea typeface="Calibri" panose="020F0502020204030204" pitchFamily="34" charset="0"/>
                <a:cs typeface="Arial" panose="020B0604020202020204" pitchFamily="34" charset="0"/>
                <a:hlinkClick r:id="rId3"/>
              </a:rPr>
              <a:t>http://bit.ly/OUpublichealth</a:t>
            </a:r>
            <a:endParaRPr lang="en-US" sz="4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8F549D5-80AE-4999-B979-61BC4A0E0522}"/>
              </a:ext>
            </a:extLst>
          </p:cNvPr>
          <p:cNvSpPr/>
          <p:nvPr/>
        </p:nvSpPr>
        <p:spPr>
          <a:xfrm>
            <a:off x="227012" y="1520617"/>
            <a:ext cx="11734800" cy="1569660"/>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The Hudson College of Public Health Student Association is celebrating National Public Health Week April 5-9. Everyone has interacted with a public health worker over the last year in one way or another, and now, more than ever, they need to be shown some LOVE! </a:t>
            </a:r>
          </a:p>
        </p:txBody>
      </p:sp>
      <p:sp>
        <p:nvSpPr>
          <p:cNvPr id="8" name="Rectangle 7">
            <a:extLst>
              <a:ext uri="{FF2B5EF4-FFF2-40B4-BE49-F238E27FC236}">
                <a16:creationId xmlns:a16="http://schemas.microsoft.com/office/drawing/2014/main" id="{94890F76-751C-4FD3-BC02-917FCAA58E19}"/>
              </a:ext>
            </a:extLst>
          </p:cNvPr>
          <p:cNvSpPr/>
          <p:nvPr/>
        </p:nvSpPr>
        <p:spPr>
          <a:xfrm>
            <a:off x="227012" y="2965213"/>
            <a:ext cx="11734800" cy="1200329"/>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We would love to have an outpouring of support by having thousands of people sign our virtual card, which will be emailed to our faculty, staff, students and alumni on April 7</a:t>
            </a:r>
            <a:r>
              <a:rPr lang="en-US" baseline="30000" dirty="0">
                <a:latin typeface="Arial" panose="020B0604020202020204" pitchFamily="34" charset="0"/>
                <a:ea typeface="Calibri" panose="020F0502020204030204" pitchFamily="34" charset="0"/>
                <a:cs typeface="Arial" panose="020B0604020202020204" pitchFamily="34" charset="0"/>
              </a:rPr>
              <a:t>th</a:t>
            </a:r>
            <a:r>
              <a:rPr lang="en-US"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48359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BFA63D-41D4-4FA9-8ED3-EB9C7336ACFE}"/>
              </a:ext>
            </a:extLst>
          </p:cNvPr>
          <p:cNvSpPr/>
          <p:nvPr/>
        </p:nvSpPr>
        <p:spPr>
          <a:xfrm>
            <a:off x="6856412" y="6008834"/>
            <a:ext cx="2606804" cy="707886"/>
          </a:xfrm>
          <a:prstGeom prst="rect">
            <a:avLst/>
          </a:prstGeom>
        </p:spPr>
        <p:txBody>
          <a:bodyPr wrap="none">
            <a:spAutoFit/>
          </a:bodyPr>
          <a:lstStyle/>
          <a:p>
            <a:r>
              <a:rPr lang="en-US" sz="4000" b="1" dirty="0">
                <a:solidFill>
                  <a:srgbClr val="FFFFFF"/>
                </a:solidFill>
                <a:latin typeface="+mj-lt"/>
              </a:rPr>
              <a:t>@OUHSCS</a:t>
            </a:r>
          </a:p>
        </p:txBody>
      </p:sp>
      <p:pic>
        <p:nvPicPr>
          <p:cNvPr id="4" name="Picture 3">
            <a:extLst>
              <a:ext uri="{FF2B5EF4-FFF2-40B4-BE49-F238E27FC236}">
                <a16:creationId xmlns:a16="http://schemas.microsoft.com/office/drawing/2014/main" id="{2589C159-4737-4F53-A706-2C14F51BF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552" y="3045875"/>
            <a:ext cx="2333625" cy="1962150"/>
          </a:xfrm>
          <a:prstGeom prst="rect">
            <a:avLst/>
          </a:prstGeom>
        </p:spPr>
      </p:pic>
      <p:sp>
        <p:nvSpPr>
          <p:cNvPr id="5" name="TextBox 4">
            <a:extLst>
              <a:ext uri="{FF2B5EF4-FFF2-40B4-BE49-F238E27FC236}">
                <a16:creationId xmlns:a16="http://schemas.microsoft.com/office/drawing/2014/main" id="{FBB272D9-BEEF-4214-9B07-1E2C086C946D}"/>
              </a:ext>
            </a:extLst>
          </p:cNvPr>
          <p:cNvSpPr txBox="1"/>
          <p:nvPr/>
        </p:nvSpPr>
        <p:spPr>
          <a:xfrm>
            <a:off x="480063" y="5300948"/>
            <a:ext cx="4753224" cy="707886"/>
          </a:xfrm>
          <a:prstGeom prst="rect">
            <a:avLst/>
          </a:prstGeom>
          <a:noFill/>
          <a:ln>
            <a:noFill/>
          </a:ln>
        </p:spPr>
        <p:txBody>
          <a:bodyPr wrap="none" rtlCol="0" anchor="ctr" anchorCtr="1">
            <a:spAutoFit/>
          </a:bodyPr>
          <a:lstStyle/>
          <a:p>
            <a:r>
              <a:rPr lang="en-US" sz="4000" b="1" dirty="0"/>
              <a:t>@</a:t>
            </a:r>
            <a:r>
              <a:rPr lang="en-US" sz="4000" b="1" dirty="0" err="1"/>
              <a:t>ouhscstaffsenate</a:t>
            </a:r>
            <a:endParaRPr lang="en-US" sz="4000" b="1" dirty="0"/>
          </a:p>
        </p:txBody>
      </p:sp>
      <p:pic>
        <p:nvPicPr>
          <p:cNvPr id="7" name="Picture 6">
            <a:extLst>
              <a:ext uri="{FF2B5EF4-FFF2-40B4-BE49-F238E27FC236}">
                <a16:creationId xmlns:a16="http://schemas.microsoft.com/office/drawing/2014/main" id="{E2D62F7D-23A1-4746-A34B-8592CCCCE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2" y="1677028"/>
            <a:ext cx="4320832" cy="1771541"/>
          </a:xfrm>
          <a:prstGeom prst="rect">
            <a:avLst/>
          </a:prstGeom>
        </p:spPr>
      </p:pic>
      <p:sp>
        <p:nvSpPr>
          <p:cNvPr id="8" name="TextBox 7">
            <a:extLst>
              <a:ext uri="{FF2B5EF4-FFF2-40B4-BE49-F238E27FC236}">
                <a16:creationId xmlns:a16="http://schemas.microsoft.com/office/drawing/2014/main" id="{97D3480C-EAFE-4458-BD8E-2293258F9C14}"/>
              </a:ext>
            </a:extLst>
          </p:cNvPr>
          <p:cNvSpPr txBox="1"/>
          <p:nvPr/>
        </p:nvSpPr>
        <p:spPr>
          <a:xfrm>
            <a:off x="4391971" y="3566539"/>
            <a:ext cx="5089855" cy="707886"/>
          </a:xfrm>
          <a:prstGeom prst="rect">
            <a:avLst/>
          </a:prstGeom>
          <a:noFill/>
          <a:ln>
            <a:noFill/>
          </a:ln>
        </p:spPr>
        <p:txBody>
          <a:bodyPr wrap="none" rtlCol="0" anchor="ctr" anchorCtr="1">
            <a:spAutoFit/>
          </a:bodyPr>
          <a:lstStyle/>
          <a:p>
            <a:r>
              <a:rPr lang="en-US" sz="4000" b="1" dirty="0"/>
              <a:t>OUHSC-Staff Senate</a:t>
            </a:r>
          </a:p>
        </p:txBody>
      </p:sp>
      <p:pic>
        <p:nvPicPr>
          <p:cNvPr id="12" name="Picture 11">
            <a:extLst>
              <a:ext uri="{FF2B5EF4-FFF2-40B4-BE49-F238E27FC236}">
                <a16:creationId xmlns:a16="http://schemas.microsoft.com/office/drawing/2014/main" id="{A843BE30-8D30-493F-89CF-7D55C2136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865" y="4616599"/>
            <a:ext cx="3809524" cy="1396825"/>
          </a:xfrm>
          <a:prstGeom prst="rect">
            <a:avLst/>
          </a:prstGeom>
        </p:spPr>
      </p:pic>
      <p:sp>
        <p:nvSpPr>
          <p:cNvPr id="13" name="Rectangle 12">
            <a:extLst>
              <a:ext uri="{FF2B5EF4-FFF2-40B4-BE49-F238E27FC236}">
                <a16:creationId xmlns:a16="http://schemas.microsoft.com/office/drawing/2014/main" id="{C4D5FA30-A57E-4EA3-8A40-807FE629E962}"/>
              </a:ext>
            </a:extLst>
          </p:cNvPr>
          <p:cNvSpPr/>
          <p:nvPr/>
        </p:nvSpPr>
        <p:spPr>
          <a:xfrm>
            <a:off x="0" y="383073"/>
            <a:ext cx="10895012" cy="1200329"/>
          </a:xfrm>
          <a:prstGeom prst="rect">
            <a:avLst/>
          </a:prstGeom>
          <a:noFill/>
        </p:spPr>
        <p:txBody>
          <a:bodyPr wrap="square" lIns="91440" tIns="45720" rIns="91440" bIns="45720">
            <a:spAutoFit/>
          </a:bodyPr>
          <a:lstStyle/>
          <a:p>
            <a:pPr algn="ctr"/>
            <a:r>
              <a:rPr lang="en-US" sz="7200" b="1" dirty="0">
                <a:ln w="9525">
                  <a:solidFill>
                    <a:schemeClr val="bg1"/>
                  </a:solidFill>
                  <a:prstDash val="solid"/>
                </a:ln>
                <a:effectLst>
                  <a:outerShdw blurRad="12700" dist="38100" dir="2700000" algn="tl" rotWithShape="0">
                    <a:schemeClr val="bg1">
                      <a:lumMod val="50000"/>
                    </a:schemeClr>
                  </a:outerShdw>
                </a:effectLst>
                <a:latin typeface="Brush Script MT" panose="03060802040406070304" pitchFamily="66" charset="0"/>
              </a:rPr>
              <a:t>Staff Senate…Find us! </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rush Script MT" panose="03060802040406070304" pitchFamily="66" charset="0"/>
            </a:endParaRPr>
          </a:p>
        </p:txBody>
      </p:sp>
    </p:spTree>
    <p:extLst>
      <p:ext uri="{BB962C8B-B14F-4D97-AF65-F5344CB8AC3E}">
        <p14:creationId xmlns:p14="http://schemas.microsoft.com/office/powerpoint/2010/main" val="293988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002190-DF6C-4806-A40E-4CFF9BEA388F}"/>
              </a:ext>
            </a:extLst>
          </p:cNvPr>
          <p:cNvSpPr txBox="1"/>
          <p:nvPr/>
        </p:nvSpPr>
        <p:spPr>
          <a:xfrm>
            <a:off x="0" y="2514600"/>
            <a:ext cx="4343400" cy="2554545"/>
          </a:xfrm>
          <a:prstGeom prst="rect">
            <a:avLst/>
          </a:prstGeom>
          <a:noFill/>
          <a:ln>
            <a:noFill/>
          </a:ln>
        </p:spPr>
        <p:txBody>
          <a:bodyPr wrap="square" rtlCol="0" anchor="ctr" anchorCtr="1">
            <a:spAutoFit/>
          </a:bodyPr>
          <a:lstStyle/>
          <a:p>
            <a:r>
              <a:rPr lang="en-US" sz="2800" b="1" dirty="0"/>
              <a:t>Next Staff Senate Meeting</a:t>
            </a:r>
          </a:p>
          <a:p>
            <a:r>
              <a:rPr lang="en-US" sz="2800" b="1" dirty="0"/>
              <a:t>Thursday, May 6th 10am via zoom</a:t>
            </a:r>
          </a:p>
          <a:p>
            <a:endParaRPr lang="en-US" dirty="0"/>
          </a:p>
          <a:p>
            <a:endParaRPr lang="en-US" dirty="0"/>
          </a:p>
        </p:txBody>
      </p:sp>
      <p:pic>
        <p:nvPicPr>
          <p:cNvPr id="2050" name="Picture 2" descr="forrest gump meme | Is this real life | General Discussion | Know Your Meme  | Favorite movie quotes, Movie quotes, Forrest gump">
            <a:extLst>
              <a:ext uri="{FF2B5EF4-FFF2-40B4-BE49-F238E27FC236}">
                <a16:creationId xmlns:a16="http://schemas.microsoft.com/office/drawing/2014/main" id="{A5BB9E43-1CD0-4FEA-ACD8-6588F62AB4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6" t="1" r="6353" b="2898"/>
          <a:stretch/>
        </p:blipFill>
        <p:spPr bwMode="auto">
          <a:xfrm>
            <a:off x="4426560" y="282891"/>
            <a:ext cx="7539527" cy="629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1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A91E45-19C4-4A3E-9727-13793F40E16F}"/>
              </a:ext>
            </a:extLst>
          </p:cNvPr>
          <p:cNvSpPr/>
          <p:nvPr/>
        </p:nvSpPr>
        <p:spPr>
          <a:xfrm rot="5400000">
            <a:off x="8242740" y="2924103"/>
            <a:ext cx="6380273" cy="923330"/>
          </a:xfrm>
          <a:prstGeom prst="rect">
            <a:avLst/>
          </a:prstGeom>
          <a:noFill/>
        </p:spPr>
        <p:txBody>
          <a:bodyPr wrap="none" lIns="91440" tIns="45720" rIns="91440" bIns="45720">
            <a:spAutoFit/>
          </a:bodyPr>
          <a:lstStyle/>
          <a:p>
            <a:pPr algn="ctr"/>
            <a:r>
              <a:rPr lang="en-US" sz="54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FEATURED SPEAKER</a:t>
            </a:r>
          </a:p>
        </p:txBody>
      </p:sp>
      <p:pic>
        <p:nvPicPr>
          <p:cNvPr id="6" name="Picture 5">
            <a:extLst>
              <a:ext uri="{FF2B5EF4-FFF2-40B4-BE49-F238E27FC236}">
                <a16:creationId xmlns:a16="http://schemas.microsoft.com/office/drawing/2014/main" id="{97B77F72-FE60-4550-A66E-CB69A4DEF0B7}"/>
              </a:ext>
            </a:extLst>
          </p:cNvPr>
          <p:cNvPicPr>
            <a:picLocks noChangeAspect="1"/>
          </p:cNvPicPr>
          <p:nvPr/>
        </p:nvPicPr>
        <p:blipFill rotWithShape="1">
          <a:blip r:embed="rId2">
            <a:extLst>
              <a:ext uri="{28A0092B-C50C-407E-A947-70E740481C1C}">
                <a14:useLocalDpi xmlns:a14="http://schemas.microsoft.com/office/drawing/2010/main" val="0"/>
              </a:ext>
            </a:extLst>
          </a:blip>
          <a:srcRect b="17778"/>
          <a:stretch/>
        </p:blipFill>
        <p:spPr>
          <a:xfrm>
            <a:off x="0" y="1"/>
            <a:ext cx="10895012" cy="6855540"/>
          </a:xfrm>
          <a:prstGeom prst="rect">
            <a:avLst/>
          </a:prstGeom>
        </p:spPr>
      </p:pic>
    </p:spTree>
    <p:extLst>
      <p:ext uri="{BB962C8B-B14F-4D97-AF65-F5344CB8AC3E}">
        <p14:creationId xmlns:p14="http://schemas.microsoft.com/office/powerpoint/2010/main" val="416478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990600"/>
            <a:ext cx="12188825" cy="2133600"/>
          </a:xfrm>
        </p:spPr>
        <p:txBody>
          <a:bodyPr>
            <a:normAutofit/>
          </a:bodyPr>
          <a:lstStyle/>
          <a:p>
            <a:r>
              <a:rPr lang="en-US" sz="5400" dirty="0"/>
              <a:t>OUHSC Staff Senate</a:t>
            </a:r>
            <a:br>
              <a:rPr lang="en-US" sz="5400" dirty="0"/>
            </a:br>
            <a:r>
              <a:rPr lang="en-US" sz="5400" dirty="0"/>
              <a:t>Business</a:t>
            </a:r>
          </a:p>
        </p:txBody>
      </p:sp>
      <p:sp>
        <p:nvSpPr>
          <p:cNvPr id="5" name="Subtitle 4">
            <a:extLst>
              <a:ext uri="{FF2B5EF4-FFF2-40B4-BE49-F238E27FC236}">
                <a16:creationId xmlns:a16="http://schemas.microsoft.com/office/drawing/2014/main" id="{FC161974-7843-4AE7-9EA9-70990C153BCD}"/>
              </a:ext>
            </a:extLst>
          </p:cNvPr>
          <p:cNvSpPr>
            <a:spLocks noGrp="1"/>
          </p:cNvSpPr>
          <p:nvPr>
            <p:ph type="subTitle" idx="1"/>
          </p:nvPr>
        </p:nvSpPr>
        <p:spPr>
          <a:xfrm>
            <a:off x="377825" y="3124200"/>
            <a:ext cx="11811000" cy="2438400"/>
          </a:xfrm>
        </p:spPr>
        <p:txBody>
          <a:bodyPr>
            <a:normAutofit/>
          </a:bodyPr>
          <a:lstStyle/>
          <a:p>
            <a:r>
              <a:rPr lang="en-US" dirty="0"/>
              <a:t>Call to Order time</a:t>
            </a:r>
          </a:p>
          <a:p>
            <a:r>
              <a:rPr lang="en-US" dirty="0"/>
              <a:t> </a:t>
            </a:r>
          </a:p>
          <a:p>
            <a:pPr algn="l"/>
            <a:r>
              <a:rPr lang="en-US" dirty="0"/>
              <a:t>March minutes and Treasurer report will be approved via email and posted to the website.  These can then be found on the Staff Senate webpage.   www.ouhsc.edu/staff senate</a:t>
            </a:r>
          </a:p>
          <a:p>
            <a:pPr algn="l"/>
            <a:r>
              <a:rPr lang="en-US" dirty="0"/>
              <a:t>                                             </a:t>
            </a:r>
          </a:p>
          <a:p>
            <a:endParaRPr lang="en-US" dirty="0"/>
          </a:p>
        </p:txBody>
      </p:sp>
    </p:spTree>
    <p:extLst>
      <p:ext uri="{BB962C8B-B14F-4D97-AF65-F5344CB8AC3E}">
        <p14:creationId xmlns:p14="http://schemas.microsoft.com/office/powerpoint/2010/main" val="679419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483846-38E2-439E-A787-3233F73E87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238" y="3696816"/>
            <a:ext cx="6113375" cy="3012509"/>
          </a:xfrm>
          <a:prstGeom prst="rect">
            <a:avLst/>
          </a:prstGeom>
        </p:spPr>
      </p:pic>
      <p:sp>
        <p:nvSpPr>
          <p:cNvPr id="2" name="Title 1"/>
          <p:cNvSpPr>
            <a:spLocks noGrp="1"/>
          </p:cNvSpPr>
          <p:nvPr>
            <p:ph type="title"/>
          </p:nvPr>
        </p:nvSpPr>
        <p:spPr>
          <a:xfrm>
            <a:off x="303212" y="247873"/>
            <a:ext cx="10360501" cy="698500"/>
          </a:xfrm>
        </p:spPr>
        <p:txBody>
          <a:bodyPr/>
          <a:lstStyle/>
          <a:p>
            <a:pPr algn="ctr"/>
            <a:r>
              <a:rPr lang="en-US" b="1" dirty="0"/>
              <a:t>Community outreach committee</a:t>
            </a:r>
          </a:p>
        </p:txBody>
      </p:sp>
      <p:sp>
        <p:nvSpPr>
          <p:cNvPr id="3" name="Content Placeholder 2"/>
          <p:cNvSpPr>
            <a:spLocks noGrp="1"/>
          </p:cNvSpPr>
          <p:nvPr>
            <p:ph idx="1"/>
          </p:nvPr>
        </p:nvSpPr>
        <p:spPr>
          <a:xfrm>
            <a:off x="303212" y="3696817"/>
            <a:ext cx="11353801" cy="1938993"/>
          </a:xfrm>
        </p:spPr>
        <p:txBody>
          <a:bodyPr>
            <a:normAutofit/>
          </a:bodyPr>
          <a:lstStyle/>
          <a:p>
            <a:pPr marL="0" lvl="0" indent="0">
              <a:lnSpc>
                <a:spcPct val="100000"/>
              </a:lnSpc>
              <a:buNone/>
            </a:pPr>
            <a:endParaRPr lang="en-US" dirty="0"/>
          </a:p>
          <a:p>
            <a:pPr marL="0" lvl="0" indent="0">
              <a:buNone/>
            </a:pPr>
            <a:endParaRPr lang="en-US" dirty="0"/>
          </a:p>
        </p:txBody>
      </p:sp>
      <p:sp>
        <p:nvSpPr>
          <p:cNvPr id="4" name="TextBox 3">
            <a:extLst>
              <a:ext uri="{FF2B5EF4-FFF2-40B4-BE49-F238E27FC236}">
                <a16:creationId xmlns:a16="http://schemas.microsoft.com/office/drawing/2014/main" id="{23E96B83-BFAA-451A-ACE8-3F1FF0E294FD}"/>
              </a:ext>
            </a:extLst>
          </p:cNvPr>
          <p:cNvSpPr txBox="1"/>
          <p:nvPr/>
        </p:nvSpPr>
        <p:spPr>
          <a:xfrm>
            <a:off x="150812" y="1536764"/>
            <a:ext cx="11887200" cy="1569660"/>
          </a:xfrm>
          <a:prstGeom prst="rect">
            <a:avLst/>
          </a:prstGeom>
          <a:noFill/>
          <a:ln>
            <a:noFill/>
          </a:ln>
        </p:spPr>
        <p:txBody>
          <a:bodyPr wrap="square" rtlCol="0" anchor="ctr" anchorCtr="1">
            <a:spAutoFit/>
          </a:bodyPr>
          <a:lstStyle/>
          <a:p>
            <a:r>
              <a:rPr lang="en-US" sz="3200" dirty="0"/>
              <a:t>Thank you to everyone who donated coupons for our </a:t>
            </a:r>
            <a:r>
              <a:rPr lang="en-US" sz="3200" dirty="0" err="1"/>
              <a:t>Troopons</a:t>
            </a:r>
            <a:r>
              <a:rPr lang="en-US" sz="3200" dirty="0"/>
              <a:t> drive. We collected and mailed out thousands of coupons that will save the troops more than $3300!</a:t>
            </a:r>
          </a:p>
        </p:txBody>
      </p:sp>
      <p:pic>
        <p:nvPicPr>
          <p:cNvPr id="3080" name="Picture 8" descr="Awesome clipart wow, Awesome wow Transparent FREE for download on  WebStockReview 2021">
            <a:extLst>
              <a:ext uri="{FF2B5EF4-FFF2-40B4-BE49-F238E27FC236}">
                <a16:creationId xmlns:a16="http://schemas.microsoft.com/office/drawing/2014/main" id="{C6B8037D-8A38-41E0-882F-856267D5F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0332">
            <a:off x="2269999" y="3720113"/>
            <a:ext cx="4261799" cy="224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2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82999DD2-D91F-43CB-ABB3-8762107DDB81-L0-001">
            <a:extLst>
              <a:ext uri="{FF2B5EF4-FFF2-40B4-BE49-F238E27FC236}">
                <a16:creationId xmlns:a16="http://schemas.microsoft.com/office/drawing/2014/main" id="{E32111DF-A1BE-43BC-B4FE-A87E629F12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12" y="1905000"/>
            <a:ext cx="4953000" cy="411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923FEC8-7083-4839-A905-4FB29DCB42AD}"/>
              </a:ext>
            </a:extLst>
          </p:cNvPr>
          <p:cNvSpPr/>
          <p:nvPr/>
        </p:nvSpPr>
        <p:spPr>
          <a:xfrm>
            <a:off x="5380892" y="2403003"/>
            <a:ext cx="6807933" cy="3970318"/>
          </a:xfrm>
          <a:prstGeom prst="rect">
            <a:avLst/>
          </a:prstGeom>
        </p:spPr>
        <p:txBody>
          <a:bodyPr wrap="square">
            <a:spAutoFit/>
          </a:bodyPr>
          <a:lstStyle/>
          <a:p>
            <a:r>
              <a:rPr lang="en-US" sz="2800" dirty="0"/>
              <a:t>OK Kids Korral Donations.  In lieu of our annual in person guest chef meal, our committee decided to donate their own money so we could purchase gift cards for families staying there.  So far $190 in cash and $30 in gift cards have been donated.  If you would like to donate to this project, please contact </a:t>
            </a:r>
            <a:r>
              <a:rPr lang="en-US" dirty="0">
                <a:hlinkClick r:id="rId3">
                  <a:extLst>
                    <a:ext uri="{A12FA001-AC4F-418D-AE19-62706E023703}">
                      <ahyp:hlinkClr xmlns:ahyp="http://schemas.microsoft.com/office/drawing/2018/hyperlinkcolor" val="tx"/>
                    </a:ext>
                  </a:extLst>
                </a:hlinkClick>
              </a:rPr>
              <a:t>Kyndall-Wahkinney@ouhsc.edu</a:t>
            </a:r>
            <a:r>
              <a:rPr lang="en-US" dirty="0"/>
              <a:t> </a:t>
            </a:r>
            <a:endParaRPr lang="en-US" sz="2800" dirty="0"/>
          </a:p>
        </p:txBody>
      </p:sp>
      <p:pic>
        <p:nvPicPr>
          <p:cNvPr id="4" name="Picture 4" descr="Home :: Toby Keith Foundation">
            <a:extLst>
              <a:ext uri="{FF2B5EF4-FFF2-40B4-BE49-F238E27FC236}">
                <a16:creationId xmlns:a16="http://schemas.microsoft.com/office/drawing/2014/main" id="{FF622FBC-12E9-4E8B-8635-2C5C32171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012" y="94595"/>
            <a:ext cx="2362200" cy="21011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872E1B0-8F6C-49D4-B692-4A74A0BEEBCD}"/>
              </a:ext>
            </a:extLst>
          </p:cNvPr>
          <p:cNvSpPr txBox="1">
            <a:spLocks/>
          </p:cNvSpPr>
          <p:nvPr/>
        </p:nvSpPr>
        <p:spPr>
          <a:xfrm>
            <a:off x="-534988" y="484679"/>
            <a:ext cx="10360501" cy="698500"/>
          </a:xfrm>
          <a:prstGeom prst="rect">
            <a:avLst/>
          </a:prstGeom>
        </p:spPr>
        <p:txBody>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r>
              <a:rPr lang="en-US" b="1" dirty="0"/>
              <a:t>Community outreach committee</a:t>
            </a:r>
          </a:p>
        </p:txBody>
      </p:sp>
    </p:spTree>
    <p:extLst>
      <p:ext uri="{BB962C8B-B14F-4D97-AF65-F5344CB8AC3E}">
        <p14:creationId xmlns:p14="http://schemas.microsoft.com/office/powerpoint/2010/main" val="72943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Who's in the spotlight? - Ms. Salazar">
            <a:extLst>
              <a:ext uri="{FF2B5EF4-FFF2-40B4-BE49-F238E27FC236}">
                <a16:creationId xmlns:a16="http://schemas.microsoft.com/office/drawing/2014/main" id="{1CE90D1B-6567-4C75-A4F2-5420A73941C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9A289B6F-684D-4319-9718-A558192A2B1F}"/>
              </a:ext>
            </a:extLst>
          </p:cNvPr>
          <p:cNvSpPr/>
          <p:nvPr/>
        </p:nvSpPr>
        <p:spPr>
          <a:xfrm rot="16200000">
            <a:off x="-1819345" y="3075057"/>
            <a:ext cx="5410200" cy="707886"/>
          </a:xfrm>
          <a:prstGeom prst="rect">
            <a:avLst/>
          </a:prstGeom>
          <a:noFill/>
        </p:spPr>
        <p:txBody>
          <a:bodyPr wrap="square" lIns="91440" tIns="45720" rIns="91440" bIns="45720">
            <a:spAutoFit/>
          </a:bodyPr>
          <a:lstStyle/>
          <a:p>
            <a:r>
              <a:rPr lang="en-US" sz="4000" b="1" cap="none" spc="0" dirty="0">
                <a:ln w="9525">
                  <a:solidFill>
                    <a:schemeClr val="tx1"/>
                  </a:solidFill>
                  <a:prstDash val="solid"/>
                </a:ln>
                <a:solidFill>
                  <a:schemeClr val="bg1"/>
                </a:solidFill>
                <a:effectLst>
                  <a:outerShdw blurRad="12700" dist="38100" dir="2700000" algn="tl" rotWithShape="0">
                    <a:schemeClr val="accent5">
                      <a:lumMod val="60000"/>
                      <a:lumOff val="40000"/>
                    </a:schemeClr>
                  </a:outerShdw>
                </a:effectLst>
              </a:rPr>
              <a:t>Staff Senate Spotlight</a:t>
            </a:r>
          </a:p>
        </p:txBody>
      </p:sp>
      <p:pic>
        <p:nvPicPr>
          <p:cNvPr id="2" name="Picture 1">
            <a:extLst>
              <a:ext uri="{FF2B5EF4-FFF2-40B4-BE49-F238E27FC236}">
                <a16:creationId xmlns:a16="http://schemas.microsoft.com/office/drawing/2014/main" id="{FBE55F3B-FFAE-49ED-9E99-486468C94027}"/>
              </a:ext>
            </a:extLst>
          </p:cNvPr>
          <p:cNvPicPr>
            <a:picLocks noChangeAspect="1"/>
          </p:cNvPicPr>
          <p:nvPr/>
        </p:nvPicPr>
        <p:blipFill rotWithShape="1">
          <a:blip r:embed="rId2"/>
          <a:srcRect l="14944" t="17214" r="55573" b="6238"/>
          <a:stretch/>
        </p:blipFill>
        <p:spPr>
          <a:xfrm>
            <a:off x="1751013" y="0"/>
            <a:ext cx="9677400" cy="6912048"/>
          </a:xfrm>
          <a:prstGeom prst="rect">
            <a:avLst/>
          </a:prstGeom>
        </p:spPr>
      </p:pic>
    </p:spTree>
    <p:extLst>
      <p:ext uri="{BB962C8B-B14F-4D97-AF65-F5344CB8AC3E}">
        <p14:creationId xmlns:p14="http://schemas.microsoft.com/office/powerpoint/2010/main" val="41860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0" y="819898"/>
            <a:ext cx="10360501" cy="993966"/>
          </a:xfrm>
        </p:spPr>
        <p:txBody>
          <a:bodyPr/>
          <a:lstStyle/>
          <a:p>
            <a:pPr algn="ctr"/>
            <a:r>
              <a:rPr lang="en-US" dirty="0"/>
              <a:t>Committee on committees</a:t>
            </a:r>
          </a:p>
        </p:txBody>
      </p:sp>
      <p:sp>
        <p:nvSpPr>
          <p:cNvPr id="3" name="Content Placeholder 2"/>
          <p:cNvSpPr>
            <a:spLocks noGrp="1"/>
          </p:cNvSpPr>
          <p:nvPr>
            <p:ph idx="1"/>
          </p:nvPr>
        </p:nvSpPr>
        <p:spPr>
          <a:xfrm>
            <a:off x="914160" y="5363245"/>
            <a:ext cx="10360501" cy="678950"/>
          </a:xfrm>
        </p:spPr>
        <p:txBody>
          <a:bodyPr/>
          <a:lstStyle/>
          <a:p>
            <a:pPr marL="0" indent="0" algn="ctr">
              <a:buNone/>
            </a:pPr>
            <a:r>
              <a:rPr lang="en-US" dirty="0"/>
              <a:t>Carol Clure 271-2054 </a:t>
            </a:r>
            <a:r>
              <a:rPr lang="en-US" dirty="0">
                <a:hlinkClick r:id="rId2"/>
              </a:rPr>
              <a:t>Carol-Clure@ouhsc.edu</a:t>
            </a:r>
            <a:r>
              <a:rPr lang="en-US" dirty="0"/>
              <a:t> </a:t>
            </a:r>
          </a:p>
        </p:txBody>
      </p:sp>
      <p:sp>
        <p:nvSpPr>
          <p:cNvPr id="4" name="TextBox 3">
            <a:extLst>
              <a:ext uri="{FF2B5EF4-FFF2-40B4-BE49-F238E27FC236}">
                <a16:creationId xmlns:a16="http://schemas.microsoft.com/office/drawing/2014/main" id="{E7ACBF25-25A3-4CB7-B81A-9AE60BD9282F}"/>
              </a:ext>
            </a:extLst>
          </p:cNvPr>
          <p:cNvSpPr txBox="1"/>
          <p:nvPr/>
        </p:nvSpPr>
        <p:spPr>
          <a:xfrm>
            <a:off x="1423047" y="1892974"/>
            <a:ext cx="9372600" cy="461665"/>
          </a:xfrm>
          <a:prstGeom prst="rect">
            <a:avLst/>
          </a:prstGeom>
          <a:noFill/>
          <a:ln>
            <a:noFill/>
          </a:ln>
        </p:spPr>
        <p:txBody>
          <a:bodyPr wrap="square" rtlCol="0" anchor="ctr" anchorCtr="1">
            <a:spAutoFit/>
          </a:bodyPr>
          <a:lstStyle/>
          <a:p>
            <a:r>
              <a:rPr lang="en-US" dirty="0"/>
              <a:t>At this time, all committees have full rosters.  </a:t>
            </a:r>
          </a:p>
        </p:txBody>
      </p:sp>
      <p:sp>
        <p:nvSpPr>
          <p:cNvPr id="5" name="Title 1">
            <a:extLst>
              <a:ext uri="{FF2B5EF4-FFF2-40B4-BE49-F238E27FC236}">
                <a16:creationId xmlns:a16="http://schemas.microsoft.com/office/drawing/2014/main" id="{CD339634-01F6-46FC-A686-50C29E586FCD}"/>
              </a:ext>
            </a:extLst>
          </p:cNvPr>
          <p:cNvSpPr txBox="1">
            <a:spLocks/>
          </p:cNvSpPr>
          <p:nvPr/>
        </p:nvSpPr>
        <p:spPr>
          <a:xfrm>
            <a:off x="1141411" y="2703374"/>
            <a:ext cx="10360501" cy="830998"/>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r>
              <a:rPr lang="en-US" dirty="0"/>
              <a:t>Senator report</a:t>
            </a:r>
          </a:p>
        </p:txBody>
      </p:sp>
      <p:sp>
        <p:nvSpPr>
          <p:cNvPr id="6" name="TextBox 5">
            <a:extLst>
              <a:ext uri="{FF2B5EF4-FFF2-40B4-BE49-F238E27FC236}">
                <a16:creationId xmlns:a16="http://schemas.microsoft.com/office/drawing/2014/main" id="{769E8030-A927-468C-902B-D33E0C01A3EA}"/>
              </a:ext>
            </a:extLst>
          </p:cNvPr>
          <p:cNvSpPr txBox="1"/>
          <p:nvPr/>
        </p:nvSpPr>
        <p:spPr>
          <a:xfrm>
            <a:off x="1408110" y="3533311"/>
            <a:ext cx="9372600" cy="830997"/>
          </a:xfrm>
          <a:prstGeom prst="rect">
            <a:avLst/>
          </a:prstGeom>
          <a:noFill/>
          <a:ln>
            <a:noFill/>
          </a:ln>
        </p:spPr>
        <p:txBody>
          <a:bodyPr wrap="square" rtlCol="0" anchor="ctr" anchorCtr="1">
            <a:spAutoFit/>
          </a:bodyPr>
          <a:lstStyle/>
          <a:p>
            <a:r>
              <a:rPr lang="en-US" dirty="0"/>
              <a:t>2 current Senator vacancy- College of Medicine</a:t>
            </a:r>
          </a:p>
          <a:p>
            <a:r>
              <a:rPr lang="en-US" dirty="0"/>
              <a:t>                    </a:t>
            </a:r>
          </a:p>
        </p:txBody>
      </p:sp>
      <p:sp>
        <p:nvSpPr>
          <p:cNvPr id="7" name="Title 1">
            <a:extLst>
              <a:ext uri="{FF2B5EF4-FFF2-40B4-BE49-F238E27FC236}">
                <a16:creationId xmlns:a16="http://schemas.microsoft.com/office/drawing/2014/main" id="{32A0AE7E-C220-4F59-A27E-FB4970C8B944}"/>
              </a:ext>
            </a:extLst>
          </p:cNvPr>
          <p:cNvSpPr txBox="1">
            <a:spLocks/>
          </p:cNvSpPr>
          <p:nvPr/>
        </p:nvSpPr>
        <p:spPr>
          <a:xfrm>
            <a:off x="1141412" y="3365371"/>
            <a:ext cx="10360501" cy="830998"/>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endParaRPr lang="en-US" dirty="0"/>
          </a:p>
        </p:txBody>
      </p:sp>
    </p:spTree>
    <p:extLst>
      <p:ext uri="{BB962C8B-B14F-4D97-AF65-F5344CB8AC3E}">
        <p14:creationId xmlns:p14="http://schemas.microsoft.com/office/powerpoint/2010/main" val="293704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09FF8-BB42-48B9-B6B1-5A976CDC282E}"/>
              </a:ext>
            </a:extLst>
          </p:cNvPr>
          <p:cNvPicPr>
            <a:picLocks noChangeAspect="1"/>
          </p:cNvPicPr>
          <p:nvPr/>
        </p:nvPicPr>
        <p:blipFill rotWithShape="1">
          <a:blip r:embed="rId2"/>
          <a:srcRect l="11865" t="14574" r="59377" b="12490"/>
          <a:stretch/>
        </p:blipFill>
        <p:spPr>
          <a:xfrm>
            <a:off x="303212" y="248392"/>
            <a:ext cx="11582400" cy="6361215"/>
          </a:xfrm>
          <a:prstGeom prst="rect">
            <a:avLst/>
          </a:prstGeom>
        </p:spPr>
      </p:pic>
    </p:spTree>
    <p:extLst>
      <p:ext uri="{BB962C8B-B14F-4D97-AF65-F5344CB8AC3E}">
        <p14:creationId xmlns:p14="http://schemas.microsoft.com/office/powerpoint/2010/main" val="245807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55268</TotalTime>
  <Words>896</Words>
  <Application>Microsoft Office PowerPoint</Application>
  <PresentationFormat>Custom</PresentationFormat>
  <Paragraphs>97</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Brush Script MT</vt:lpstr>
      <vt:lpstr>Calibri</vt:lpstr>
      <vt:lpstr>Cambria</vt:lpstr>
      <vt:lpstr>Century Gothic</vt:lpstr>
      <vt:lpstr>Wingdings</vt:lpstr>
      <vt:lpstr>Crimson landscape design template</vt:lpstr>
      <vt:lpstr>Staff Senate  Meeting  April 1, 2021</vt:lpstr>
      <vt:lpstr>PowerPoint Presentation</vt:lpstr>
      <vt:lpstr>PowerPoint Presentation</vt:lpstr>
      <vt:lpstr>OUHSC Staff Senate Business</vt:lpstr>
      <vt:lpstr>Community outreach committee</vt:lpstr>
      <vt:lpstr>PowerPoint Presentation</vt:lpstr>
      <vt:lpstr>PowerPoint Presentation</vt:lpstr>
      <vt:lpstr>Committee on committees</vt:lpstr>
      <vt:lpstr>PowerPoint Presentation</vt:lpstr>
      <vt:lpstr>PowerPoint Presentation</vt:lpstr>
      <vt:lpstr>Communication committee</vt:lpstr>
      <vt:lpstr>PowerPoint Presentation</vt:lpstr>
      <vt:lpstr>Employee of the month committee</vt:lpstr>
      <vt:lpstr>fundraising committee</vt:lpstr>
      <vt:lpstr>Staff EVENTS Committee</vt:lpstr>
      <vt:lpstr>Employee recognition Committee</vt:lpstr>
      <vt:lpstr>New business and announcements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OUHSC Staff Senate</dc:title>
  <dc:creator>Walton, Marty (HSC)</dc:creator>
  <cp:lastModifiedBy>Geiger, Nancy A.  (HSC)</cp:lastModifiedBy>
  <cp:revision>617</cp:revision>
  <cp:lastPrinted>2021-03-30T18:47:44Z</cp:lastPrinted>
  <dcterms:created xsi:type="dcterms:W3CDTF">2018-10-04T13:29:49Z</dcterms:created>
  <dcterms:modified xsi:type="dcterms:W3CDTF">2021-04-01T13:16:39Z</dcterms:modified>
  <cp:contentStatus/>
</cp:coreProperties>
</file>